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8" r:id="rId5"/>
    <p:sldId id="256" r:id="rId6"/>
    <p:sldId id="257" r:id="rId7"/>
    <p:sldId id="261" r:id="rId8"/>
    <p:sldId id="272" r:id="rId9"/>
    <p:sldId id="393" r:id="rId10"/>
    <p:sldId id="394" r:id="rId11"/>
    <p:sldId id="401" r:id="rId12"/>
    <p:sldId id="264" r:id="rId13"/>
    <p:sldId id="265" r:id="rId14"/>
    <p:sldId id="266" r:id="rId15"/>
    <p:sldId id="267" r:id="rId16"/>
    <p:sldId id="396" r:id="rId17"/>
    <p:sldId id="270" r:id="rId18"/>
    <p:sldId id="269" r:id="rId19"/>
    <p:sldId id="395" r:id="rId20"/>
    <p:sldId id="399" r:id="rId21"/>
    <p:sldId id="400" r:id="rId22"/>
    <p:sldId id="271" r:id="rId23"/>
    <p:sldId id="275" r:id="rId24"/>
    <p:sldId id="276" r:id="rId25"/>
    <p:sldId id="26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2C8A32-39EF-890B-EA0C-10C5F1554C73}" name="Hélène GATARD" initials="HG" userId="S::helene.gatard@neoloji.fr::c4899c82-3bac-40d5-9497-52efc0a1a6db" providerId="AD"/>
  <p188:author id="{FA40F656-9F93-6E9B-8647-0C3BF97D4E41}" name="Pierre COUTURIER" initials="PC" userId="S::pierre.couturier@neoloji.fr::306be38a-5fc7-47ab-bd8f-a017ee1b2e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A5C"/>
    <a:srgbClr val="FF8574"/>
    <a:srgbClr val="575656"/>
    <a:srgbClr val="A279D3"/>
    <a:srgbClr val="B9C2FC"/>
    <a:srgbClr val="7874FF"/>
    <a:srgbClr val="A1B1E0"/>
    <a:srgbClr val="C4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6357" autoAdjust="0"/>
  </p:normalViewPr>
  <p:slideViewPr>
    <p:cSldViewPr snapToGrid="0">
      <p:cViewPr varScale="1">
        <p:scale>
          <a:sx n="64" d="100"/>
          <a:sy n="64" d="100"/>
        </p:scale>
        <p:origin x="8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90732-E5C6-4B22-A28D-9E0E4462B8EE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3F59C-7764-4384-A2F7-084FD7C30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D4DF27A-FCBF-06E3-0531-F509499E3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0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2CF14AA-96F5-EA87-06A8-0A7AA1B40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D88F5BC-A1D3-EEEE-808D-D813BB235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0580DE-CA0A-2C84-DB23-D307EDF77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7428" y="3203740"/>
            <a:ext cx="8217145" cy="2219048"/>
          </a:xfrm>
        </p:spPr>
        <p:txBody>
          <a:bodyPr>
            <a:normAutofit/>
          </a:bodyPr>
          <a:lstStyle>
            <a:lvl1pPr algn="ctr">
              <a:defRPr sz="4700">
                <a:solidFill>
                  <a:srgbClr val="2F2A5C"/>
                </a:solidFill>
                <a:latin typeface="Arial MT Std Light" panose="020B0302030403020204" pitchFamily="34" charset="0"/>
              </a:defRPr>
            </a:lvl1pPr>
          </a:lstStyle>
          <a:p>
            <a:r>
              <a:rPr lang="fr-FR" dirty="0"/>
              <a:t>COUVERTURE AVEC TITRE SUR DEUX, TROIS </a:t>
            </a:r>
            <a:br>
              <a:rPr lang="fr-FR" dirty="0"/>
            </a:br>
            <a:r>
              <a:rPr lang="fr-FR" dirty="0"/>
              <a:t>OU QUATRE LIGNES</a:t>
            </a:r>
          </a:p>
        </p:txBody>
      </p:sp>
    </p:spTree>
    <p:extLst>
      <p:ext uri="{BB962C8B-B14F-4D97-AF65-F5344CB8AC3E}">
        <p14:creationId xmlns:p14="http://schemas.microsoft.com/office/powerpoint/2010/main" val="67823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970E841-99C0-7189-A11F-A91009E9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39E194-118C-FE70-923E-A5A736A6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 ou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909E545-DE6A-D3EF-81EA-7E63C011D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7D11CA-DE97-855D-5EE9-D12EB3AEB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7428" y="2162123"/>
            <a:ext cx="8217145" cy="2219048"/>
          </a:xfrm>
        </p:spPr>
        <p:txBody>
          <a:bodyPr>
            <a:normAutofit/>
          </a:bodyPr>
          <a:lstStyle>
            <a:lvl1pPr algn="ctr">
              <a:defRPr sz="4700">
                <a:solidFill>
                  <a:srgbClr val="2F2A5C"/>
                </a:solidFill>
                <a:latin typeface="Arial MT Std Light" panose="020B0302030403020204" pitchFamily="34" charset="0"/>
              </a:defRPr>
            </a:lvl1pPr>
          </a:lstStyle>
          <a:p>
            <a:r>
              <a:rPr lang="fr-FR" dirty="0"/>
              <a:t>PAGE DE TRANSITION </a:t>
            </a:r>
            <a:br>
              <a:rPr lang="fr-FR" dirty="0"/>
            </a:br>
            <a:r>
              <a:rPr lang="fr-FR" dirty="0"/>
              <a:t>OU DE CHAPITRE</a:t>
            </a:r>
          </a:p>
        </p:txBody>
      </p:sp>
    </p:spTree>
    <p:extLst>
      <p:ext uri="{BB962C8B-B14F-4D97-AF65-F5344CB8AC3E}">
        <p14:creationId xmlns:p14="http://schemas.microsoft.com/office/powerpoint/2010/main" val="220605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25B0338-A879-E10E-184E-C2E2F1506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5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0C2F53-F304-2527-99C9-2290E3CD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3B2BB0-3B36-5BB2-8AE5-5C3FC0506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746B4-E6B8-EE9F-C3B8-FDE3ECDA4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10C7-8687-464C-96AC-13FC316F4F3A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89B87-C743-D8A4-CAF4-346A5ACA8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0F892-5C70-C0C2-5EF7-5B67B3D5F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96A3-EC0E-4D7B-8646-C4E6A837C0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dresseemail@mail.fr" TargetMode="External"/><Relationship Id="rId2" Type="http://schemas.openxmlformats.org/officeDocument/2006/relationships/hyperlink" Target="http://www.siteweb.fr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33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75">
            <a:extLst>
              <a:ext uri="{FF2B5EF4-FFF2-40B4-BE49-F238E27FC236}">
                <a16:creationId xmlns:a16="http://schemas.microsoft.com/office/drawing/2014/main" id="{3192DE3A-1B25-4E78-9C61-DA86581DC85C}"/>
              </a:ext>
            </a:extLst>
          </p:cNvPr>
          <p:cNvSpPr txBox="1">
            <a:spLocks/>
          </p:cNvSpPr>
          <p:nvPr/>
        </p:nvSpPr>
        <p:spPr>
          <a:xfrm>
            <a:off x="1342955" y="1661354"/>
            <a:ext cx="3252626" cy="4398875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&gt; Données chiffrées sur le marché : </a:t>
            </a:r>
            <a:r>
              <a:rPr lang="fr-FR" sz="16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Marché (volume/CA), </a:t>
            </a:r>
            <a:r>
              <a:rPr lang="fr" sz="16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Nombre de clients potentiels, </a:t>
            </a:r>
            <a:r>
              <a:rPr lang="fr-FR" sz="16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dépenses des clients potentiels, CA du secteur…</a:t>
            </a:r>
            <a:endParaRPr lang="fr" sz="1600" i="1" dirty="0">
              <a:solidFill>
                <a:schemeClr val="bg1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3" name="Shape 376">
            <a:extLst>
              <a:ext uri="{FF2B5EF4-FFF2-40B4-BE49-F238E27FC236}">
                <a16:creationId xmlns:a16="http://schemas.microsoft.com/office/drawing/2014/main" id="{27008753-AFE8-4225-A492-612D5D89EFEC}"/>
              </a:ext>
            </a:extLst>
          </p:cNvPr>
          <p:cNvSpPr txBox="1">
            <a:spLocks/>
          </p:cNvSpPr>
          <p:nvPr/>
        </p:nvSpPr>
        <p:spPr>
          <a:xfrm>
            <a:off x="5025986" y="1644101"/>
            <a:ext cx="3252626" cy="4398875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prstClr val="white"/>
                </a:solidFill>
                <a:latin typeface="Comfortaa" panose="00000500000000000000" pitchFamily="2" charset="0"/>
                <a:sym typeface="Arial"/>
              </a:rPr>
              <a:t>&gt; Liste des </a:t>
            </a:r>
            <a:r>
              <a:rPr lang="fr" sz="1600" dirty="0">
                <a:solidFill>
                  <a:prstClr val="white"/>
                </a:solidFill>
                <a:latin typeface="Comfortaa" panose="00000500000000000000" pitchFamily="2" charset="0"/>
                <a:sym typeface="Arial"/>
              </a:rPr>
              <a:t>segments de marché</a:t>
            </a:r>
          </a:p>
          <a:p>
            <a:pPr defTabSz="609585"/>
            <a:r>
              <a:rPr lang="fr-FR" sz="16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Qui sont vos clients types ? (B2B / B2C / institutions / revendeurs...). Taille du marché pour chaque segment</a:t>
            </a:r>
            <a:endParaRPr lang="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4" name="Shape 377">
            <a:extLst>
              <a:ext uri="{FF2B5EF4-FFF2-40B4-BE49-F238E27FC236}">
                <a16:creationId xmlns:a16="http://schemas.microsoft.com/office/drawing/2014/main" id="{DB01A13C-FCF3-41C1-9219-78E606C52AA5}"/>
              </a:ext>
            </a:extLst>
          </p:cNvPr>
          <p:cNvSpPr txBox="1">
            <a:spLocks/>
          </p:cNvSpPr>
          <p:nvPr/>
        </p:nvSpPr>
        <p:spPr>
          <a:xfrm>
            <a:off x="8709017" y="1644130"/>
            <a:ext cx="3252626" cy="4398848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Contraintes juridiques et réglementaires / Barrières à l’entrée</a:t>
            </a:r>
            <a:endParaRPr lang="fr" sz="1600" dirty="0">
              <a:solidFill>
                <a:srgbClr val="FFFFFF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CDB8D-980E-4A47-855E-AB1D648969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7E415CB-4AD9-1915-72FC-AD2F54ECA36A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6BF0FB7-EE65-F0E3-23FF-0EA5379B7D9E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AD9064DB-E6E7-820E-4595-CE39BBD036A7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DADD057B-C086-B6C8-406B-DE49E208BBC5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7D4C78-E615-DB30-872E-86CFEEEA3CC3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itre 3">
              <a:extLst>
                <a:ext uri="{FF2B5EF4-FFF2-40B4-BE49-F238E27FC236}">
                  <a16:creationId xmlns:a16="http://schemas.microsoft.com/office/drawing/2014/main" id="{BC7DB4CB-9997-DA51-05B7-5B2B66070619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6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SEGMENTS DE MARCHÉ &amp; contraintes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3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1">
            <a:extLst>
              <a:ext uri="{FF2B5EF4-FFF2-40B4-BE49-F238E27FC236}">
                <a16:creationId xmlns:a16="http://schemas.microsoft.com/office/drawing/2014/main" id="{00A96AAB-E0DC-4608-8E61-D7F553F3036F}"/>
              </a:ext>
            </a:extLst>
          </p:cNvPr>
          <p:cNvSpPr txBox="1">
            <a:spLocks/>
          </p:cNvSpPr>
          <p:nvPr/>
        </p:nvSpPr>
        <p:spPr>
          <a:xfrm>
            <a:off x="4373365" y="832520"/>
            <a:ext cx="4648002" cy="806113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>
                <a:prstClr val="black"/>
              </a:buClr>
              <a:buSzPct val="68750"/>
            </a:pPr>
            <a:r>
              <a:rPr lang="fr-FR" sz="2000" b="1" dirty="0">
                <a:solidFill>
                  <a:srgbClr val="4A3D6D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FOCUS</a:t>
            </a:r>
          </a:p>
          <a:p>
            <a:pPr algn="ctr" defTabSz="1219170">
              <a:buClr>
                <a:prstClr val="black"/>
              </a:buClr>
              <a:buSzPct val="68750"/>
            </a:pPr>
            <a:r>
              <a:rPr lang="fr-FR" sz="1867" i="1" kern="0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Présentez vos cibles types !</a:t>
            </a:r>
            <a:endParaRPr lang="fr" sz="1867" i="1" kern="0" dirty="0">
              <a:solidFill>
                <a:srgbClr val="4A3D6D"/>
              </a:solidFill>
              <a:latin typeface="Comfortaa" panose="00000500000000000000" pitchFamily="2" charset="0"/>
              <a:sym typeface="Nunito Sans"/>
            </a:endParaRPr>
          </a:p>
        </p:txBody>
      </p:sp>
      <p:sp>
        <p:nvSpPr>
          <p:cNvPr id="4" name="Shape 376">
            <a:extLst>
              <a:ext uri="{FF2B5EF4-FFF2-40B4-BE49-F238E27FC236}">
                <a16:creationId xmlns:a16="http://schemas.microsoft.com/office/drawing/2014/main" id="{BCE1E107-CA2E-482F-AAE1-32DF7D18114A}"/>
              </a:ext>
            </a:extLst>
          </p:cNvPr>
          <p:cNvSpPr txBox="1">
            <a:spLocks/>
          </p:cNvSpPr>
          <p:nvPr/>
        </p:nvSpPr>
        <p:spPr>
          <a:xfrm>
            <a:off x="5071053" y="1969505"/>
            <a:ext cx="3252626" cy="4055975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CIBLE 2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&gt; Ses besoins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1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2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3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Shape 377">
            <a:extLst>
              <a:ext uri="{FF2B5EF4-FFF2-40B4-BE49-F238E27FC236}">
                <a16:creationId xmlns:a16="http://schemas.microsoft.com/office/drawing/2014/main" id="{4582D3CF-142D-4CB3-B518-DA6AB79AD7BD}"/>
              </a:ext>
            </a:extLst>
          </p:cNvPr>
          <p:cNvSpPr txBox="1">
            <a:spLocks/>
          </p:cNvSpPr>
          <p:nvPr/>
        </p:nvSpPr>
        <p:spPr>
          <a:xfrm>
            <a:off x="8684932" y="1969504"/>
            <a:ext cx="3252626" cy="4055975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CIBLE 3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&gt; Ses besoins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1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2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3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Shape 375">
            <a:extLst>
              <a:ext uri="{FF2B5EF4-FFF2-40B4-BE49-F238E27FC236}">
                <a16:creationId xmlns:a16="http://schemas.microsoft.com/office/drawing/2014/main" id="{F26B4D4A-B5E3-4C65-BBDE-7A229011F319}"/>
              </a:ext>
            </a:extLst>
          </p:cNvPr>
          <p:cNvSpPr txBox="1">
            <a:spLocks/>
          </p:cNvSpPr>
          <p:nvPr/>
        </p:nvSpPr>
        <p:spPr>
          <a:xfrm>
            <a:off x="1438820" y="1969504"/>
            <a:ext cx="3270980" cy="4055975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CIBLE 1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&gt; Ses besoins :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fr-FR" sz="1600" dirty="0">
              <a:solidFill>
                <a:schemeClr val="bg1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1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2</a:t>
            </a:r>
          </a:p>
          <a:p>
            <a:pPr marL="590543" indent="-285750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besoin 3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20264E-24E6-4364-888E-7FA78D5B98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>
                <a:latin typeface="Comfortaa" panose="00000500000000000000" pitchFamily="2" charset="0"/>
              </a:rPr>
              <a:pPr/>
              <a:t>11</a:t>
            </a:fld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07DDF4-8B83-61EE-0B46-593C80D338BE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1F1C2D1-B44F-83EB-AA59-B5DA4D387866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A171A89-7D85-0EFE-AEAD-14C3DCAACAC1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E4D06C1D-79F9-68BF-EBA8-D911BAE7C3A8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61A854-68E4-A00C-E3A7-BEE190B7C702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itre 3">
              <a:extLst>
                <a:ext uri="{FF2B5EF4-FFF2-40B4-BE49-F238E27FC236}">
                  <a16:creationId xmlns:a16="http://schemas.microsoft.com/office/drawing/2014/main" id="{BB75D210-1D45-D8AE-BBF2-883DC8D985F1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7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VALIDATION DU MARCHÉ CIBLE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7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6">
            <a:extLst>
              <a:ext uri="{FF2B5EF4-FFF2-40B4-BE49-F238E27FC236}">
                <a16:creationId xmlns:a16="http://schemas.microsoft.com/office/drawing/2014/main" id="{0387D599-5147-45F1-AB09-8019D4F08283}"/>
              </a:ext>
            </a:extLst>
          </p:cNvPr>
          <p:cNvSpPr txBox="1">
            <a:spLocks/>
          </p:cNvSpPr>
          <p:nvPr/>
        </p:nvSpPr>
        <p:spPr>
          <a:xfrm>
            <a:off x="5171823" y="1317072"/>
            <a:ext cx="3252626" cy="4945762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Mode de commercialisation </a:t>
            </a:r>
          </a:p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envisagé : Vente directe au client, vente via un distributeur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Shape 377">
            <a:extLst>
              <a:ext uri="{FF2B5EF4-FFF2-40B4-BE49-F238E27FC236}">
                <a16:creationId xmlns:a16="http://schemas.microsoft.com/office/drawing/2014/main" id="{C798E57E-F320-43CC-812A-47FDC6DC0A0E}"/>
              </a:ext>
            </a:extLst>
          </p:cNvPr>
          <p:cNvSpPr txBox="1">
            <a:spLocks/>
          </p:cNvSpPr>
          <p:nvPr/>
        </p:nvSpPr>
        <p:spPr>
          <a:xfrm>
            <a:off x="8710776" y="1317073"/>
            <a:ext cx="3252626" cy="4945762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Distributeurs types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Shape 375">
            <a:extLst>
              <a:ext uri="{FF2B5EF4-FFF2-40B4-BE49-F238E27FC236}">
                <a16:creationId xmlns:a16="http://schemas.microsoft.com/office/drawing/2014/main" id="{BE5EACEC-ADAD-4149-A67E-7D5D5B08714C}"/>
              </a:ext>
            </a:extLst>
          </p:cNvPr>
          <p:cNvSpPr txBox="1">
            <a:spLocks/>
          </p:cNvSpPr>
          <p:nvPr/>
        </p:nvSpPr>
        <p:spPr>
          <a:xfrm>
            <a:off x="1188439" y="1317072"/>
            <a:ext cx="3679804" cy="4945762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800" i="1" kern="0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Georgia"/>
              </a:rPr>
              <a:t>&gt; </a:t>
            </a:r>
            <a:r>
              <a:rPr lang="fr-FR" sz="1600" i="1" dirty="0">
                <a:solidFill>
                  <a:schemeClr val="bg1"/>
                </a:solidFill>
                <a:latin typeface="Comfortaa" panose="00000500000000000000" pitchFamily="2" charset="0"/>
                <a:sym typeface="Georgia"/>
              </a:rPr>
              <a:t>Indiquez ici les éléments clés constituants vos sources de revenus</a:t>
            </a:r>
            <a:endParaRPr lang="fr" sz="1600" i="1" dirty="0">
              <a:solidFill>
                <a:schemeClr val="bg1"/>
              </a:solidFill>
              <a:latin typeface="Comfortaa" panose="00000500000000000000" pitchFamily="2" charset="0"/>
              <a:sym typeface="Georgia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i="1" dirty="0">
              <a:solidFill>
                <a:schemeClr val="bg1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Prix de vente/</a:t>
            </a:r>
            <a:r>
              <a:rPr lang="fr-FR" sz="1600" dirty="0" err="1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positionement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 de votre produit ou/et service unitaire, Abonnement mensuel ou annuel, maintenance, service complémentaire…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24E406-8C56-4600-94F0-7C48DE6F3D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>
                <a:solidFill>
                  <a:schemeClr val="bg1"/>
                </a:solidFill>
                <a:latin typeface="Comfortaa" panose="00000500000000000000" pitchFamily="2" charset="0"/>
              </a:rPr>
              <a:pPr/>
              <a:t>12</a:t>
            </a:fld>
            <a:endParaRPr lang="fr-FR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AEFDA24-3CC0-7F5A-9C7A-A5277A065ED2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12916CD-903D-6291-DBA9-D27B694ED4BF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4F964C4-C6C9-12D9-AD88-4B52016C3E25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A8B8A261-8A4E-281F-96AD-7D9C67F5B9A0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8522ECC-4105-A0EA-6CFF-D8CA73429943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itre 3">
              <a:extLst>
                <a:ext uri="{FF2B5EF4-FFF2-40B4-BE49-F238E27FC236}">
                  <a16:creationId xmlns:a16="http://schemas.microsoft.com/office/drawing/2014/main" id="{8C358649-4674-C61A-5086-97D7B45C3E0A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8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BUSINESS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72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75">
            <a:extLst>
              <a:ext uri="{FF2B5EF4-FFF2-40B4-BE49-F238E27FC236}">
                <a16:creationId xmlns:a16="http://schemas.microsoft.com/office/drawing/2014/main" id="{3192DE3A-1B25-4E78-9C61-DA86581DC85C}"/>
              </a:ext>
            </a:extLst>
          </p:cNvPr>
          <p:cNvSpPr txBox="1">
            <a:spLocks/>
          </p:cNvSpPr>
          <p:nvPr/>
        </p:nvSpPr>
        <p:spPr>
          <a:xfrm>
            <a:off x="1342955" y="1227066"/>
            <a:ext cx="3252626" cy="4833163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&gt; Respect des ressources naturelles: </a:t>
            </a:r>
            <a:r>
              <a:rPr lang="fr-FR" sz="12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Economie des ressources, gestion des déchets, de l’eau, performance énergétique, réduction usage pesticides, préservation de la biodiversité…</a:t>
            </a:r>
          </a:p>
          <a:p>
            <a:pPr defTabSz="609585"/>
            <a:endParaRPr lang="fr" sz="1600" i="1" dirty="0">
              <a:solidFill>
                <a:schemeClr val="bg1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3" name="Shape 376">
            <a:extLst>
              <a:ext uri="{FF2B5EF4-FFF2-40B4-BE49-F238E27FC236}">
                <a16:creationId xmlns:a16="http://schemas.microsoft.com/office/drawing/2014/main" id="{27008753-AFE8-4225-A492-612D5D89EFEC}"/>
              </a:ext>
            </a:extLst>
          </p:cNvPr>
          <p:cNvSpPr txBox="1">
            <a:spLocks/>
          </p:cNvSpPr>
          <p:nvPr/>
        </p:nvSpPr>
        <p:spPr>
          <a:xfrm>
            <a:off x="5025986" y="1227067"/>
            <a:ext cx="3252626" cy="4815910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prstClr val="white"/>
                </a:solidFill>
                <a:latin typeface="Comfortaa" panose="00000500000000000000" pitchFamily="2" charset="0"/>
                <a:sym typeface="Arial"/>
              </a:rPr>
              <a:t>&gt; Transition pour tous</a:t>
            </a:r>
            <a:endParaRPr lang="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r>
              <a:rPr lang="fr-FR" sz="12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Formation des salariés/jeunes aux métiers d’avenir, bien être, qualité et santé au travail, égalité H/F, emploi séniors/apprentis/alternants, gouvernance et politique salariale…</a:t>
            </a:r>
            <a:endParaRPr lang="fr" sz="12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4" name="Shape 377">
            <a:extLst>
              <a:ext uri="{FF2B5EF4-FFF2-40B4-BE49-F238E27FC236}">
                <a16:creationId xmlns:a16="http://schemas.microsoft.com/office/drawing/2014/main" id="{DB01A13C-FCF3-41C1-9219-78E606C52AA5}"/>
              </a:ext>
            </a:extLst>
          </p:cNvPr>
          <p:cNvSpPr txBox="1">
            <a:spLocks/>
          </p:cNvSpPr>
          <p:nvPr/>
        </p:nvSpPr>
        <p:spPr>
          <a:xfrm>
            <a:off x="8660253" y="1227066"/>
            <a:ext cx="3301390" cy="4815912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Ecoresponsabilité et décarbonation</a:t>
            </a:r>
            <a:br>
              <a:rPr lang="fr-FR" sz="16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</a:br>
            <a:r>
              <a:rPr lang="fr-FR" sz="1200" i="1" dirty="0">
                <a:solidFill>
                  <a:schemeClr val="bg1"/>
                </a:solidFill>
                <a:latin typeface="Comfortaa" panose="00000500000000000000" pitchFamily="2" charset="0"/>
                <a:cs typeface="Rubik Regular"/>
                <a:sym typeface="Arial"/>
              </a:rPr>
              <a:t>Emissions de GES, politique RSE, création/maintien de l’emploi, ancrage territorial…</a:t>
            </a:r>
            <a:endParaRPr lang="fr" sz="1600" dirty="0">
              <a:solidFill>
                <a:srgbClr val="FFFFFF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CDB8D-980E-4A47-855E-AB1D648969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44B6D86-A69C-78B7-2809-D4C47BF5D21C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364611E-EE0C-1D41-1EA8-E076B55CE152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053BD4B7-95E4-3F04-8F14-EBFD8C37D848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F655622D-10B6-B243-8B73-7445411B210D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2D815F6-3AC7-8F38-7FBB-BC8114603695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itre 3">
              <a:extLst>
                <a:ext uri="{FF2B5EF4-FFF2-40B4-BE49-F238E27FC236}">
                  <a16:creationId xmlns:a16="http://schemas.microsoft.com/office/drawing/2014/main" id="{A046EA21-0097-3B5A-A6D6-4F9AF8994542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9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IMPACTS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58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1">
            <a:extLst>
              <a:ext uri="{FF2B5EF4-FFF2-40B4-BE49-F238E27FC236}">
                <a16:creationId xmlns:a16="http://schemas.microsoft.com/office/drawing/2014/main" id="{340F4398-A0C6-4CA1-9D0B-91324E3AAAEA}"/>
              </a:ext>
            </a:extLst>
          </p:cNvPr>
          <p:cNvSpPr txBox="1">
            <a:spLocks/>
          </p:cNvSpPr>
          <p:nvPr/>
        </p:nvSpPr>
        <p:spPr>
          <a:xfrm>
            <a:off x="1102810" y="1148655"/>
            <a:ext cx="7553133" cy="570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ct val="68750"/>
            </a:pPr>
            <a:r>
              <a:rPr lang="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Nos 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supports de communication</a:t>
            </a:r>
            <a:endParaRPr lang="fr" sz="1867" kern="0" dirty="0">
              <a:solidFill>
                <a:srgbClr val="4A3D6D"/>
              </a:solidFill>
              <a:latin typeface="Comfortaa" panose="00000500000000000000" pitchFamily="2" charset="0"/>
              <a:cs typeface="Rubik Regular"/>
              <a:sym typeface="Georgia"/>
            </a:endParaRPr>
          </a:p>
        </p:txBody>
      </p:sp>
      <p:sp>
        <p:nvSpPr>
          <p:cNvPr id="4" name="Shape 375">
            <a:extLst>
              <a:ext uri="{FF2B5EF4-FFF2-40B4-BE49-F238E27FC236}">
                <a16:creationId xmlns:a16="http://schemas.microsoft.com/office/drawing/2014/main" id="{55F3E0F0-C068-4C79-9965-B093597D0EED}"/>
              </a:ext>
            </a:extLst>
          </p:cNvPr>
          <p:cNvSpPr txBox="1">
            <a:spLocks/>
          </p:cNvSpPr>
          <p:nvPr/>
        </p:nvSpPr>
        <p:spPr>
          <a:xfrm>
            <a:off x="1204374" y="1698439"/>
            <a:ext cx="3252626" cy="2140497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Support 1</a:t>
            </a:r>
          </a:p>
          <a:p>
            <a:pPr defTabSz="609585"/>
            <a:endParaRPr lang="fr-FR" sz="1600" b="1" dirty="0">
              <a:solidFill>
                <a:srgbClr val="EB993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Shape 377">
            <a:extLst>
              <a:ext uri="{FF2B5EF4-FFF2-40B4-BE49-F238E27FC236}">
                <a16:creationId xmlns:a16="http://schemas.microsoft.com/office/drawing/2014/main" id="{5AB6B2EF-70C3-4BCC-AD2D-576F29AE63B0}"/>
              </a:ext>
            </a:extLst>
          </p:cNvPr>
          <p:cNvSpPr txBox="1">
            <a:spLocks/>
          </p:cNvSpPr>
          <p:nvPr/>
        </p:nvSpPr>
        <p:spPr>
          <a:xfrm>
            <a:off x="1204374" y="3958136"/>
            <a:ext cx="3252626" cy="2140497"/>
          </a:xfrm>
          <a:prstGeom prst="rect">
            <a:avLst/>
          </a:prstGeom>
          <a:solidFill>
            <a:srgbClr val="A1B1E0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rgbClr val="EB993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Support 3</a:t>
            </a:r>
          </a:p>
          <a:p>
            <a:pPr defTabSz="609585"/>
            <a:endParaRPr lang="fr-FR" sz="1600" b="1" dirty="0">
              <a:solidFill>
                <a:srgbClr val="EB993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rgbClr val="FFFFFF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rgbClr val="FFFFFF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Shape 376">
            <a:extLst>
              <a:ext uri="{FF2B5EF4-FFF2-40B4-BE49-F238E27FC236}">
                <a16:creationId xmlns:a16="http://schemas.microsoft.com/office/drawing/2014/main" id="{755FA490-C982-4393-85F4-139E37F4A541}"/>
              </a:ext>
            </a:extLst>
          </p:cNvPr>
          <p:cNvSpPr txBox="1">
            <a:spLocks/>
          </p:cNvSpPr>
          <p:nvPr/>
        </p:nvSpPr>
        <p:spPr>
          <a:xfrm>
            <a:off x="4591321" y="1698439"/>
            <a:ext cx="3252626" cy="2140497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Support 2</a:t>
            </a:r>
          </a:p>
          <a:p>
            <a:pPr defTabSz="609585"/>
            <a:endParaRPr lang="fr-FR" sz="1600" b="1" dirty="0">
              <a:solidFill>
                <a:srgbClr val="EB993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7" name="Shape 375">
            <a:extLst>
              <a:ext uri="{FF2B5EF4-FFF2-40B4-BE49-F238E27FC236}">
                <a16:creationId xmlns:a16="http://schemas.microsoft.com/office/drawing/2014/main" id="{0105665D-71D3-45A4-B44B-5B370483EF4F}"/>
              </a:ext>
            </a:extLst>
          </p:cNvPr>
          <p:cNvSpPr txBox="1">
            <a:spLocks/>
          </p:cNvSpPr>
          <p:nvPr/>
        </p:nvSpPr>
        <p:spPr>
          <a:xfrm>
            <a:off x="4591321" y="3963688"/>
            <a:ext cx="3252626" cy="2134946"/>
          </a:xfrm>
          <a:prstGeom prst="rect">
            <a:avLst/>
          </a:prstGeom>
          <a:solidFill>
            <a:srgbClr val="7874FF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rgbClr val="EB993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FFFFFF"/>
                </a:solidFill>
                <a:latin typeface="Comfortaa" panose="00000500000000000000" pitchFamily="2" charset="0"/>
                <a:sym typeface="Arial"/>
              </a:rPr>
              <a:t>Support 4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" sz="1600" b="0" i="0" u="none" strike="noStrike" kern="1200" cap="none" spc="0" normalizeH="0" baseline="0" noProof="0" dirty="0">
              <a:ln>
                <a:noFill/>
              </a:ln>
              <a:solidFill>
                <a:srgbClr val="4A3D6D"/>
              </a:solidFill>
              <a:effectLst/>
              <a:uLnTx/>
              <a:uFillTx/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pic>
        <p:nvPicPr>
          <p:cNvPr id="8" name="Image 7" descr="ecrans.png">
            <a:extLst>
              <a:ext uri="{FF2B5EF4-FFF2-40B4-BE49-F238E27FC236}">
                <a16:creationId xmlns:a16="http://schemas.microsoft.com/office/drawing/2014/main" id="{31DAAF70-C3A5-4EBD-9114-D43226259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20" b="28494"/>
          <a:stretch/>
        </p:blipFill>
        <p:spPr>
          <a:xfrm>
            <a:off x="7711089" y="1474620"/>
            <a:ext cx="4352810" cy="2645233"/>
          </a:xfrm>
          <a:prstGeom prst="rect">
            <a:avLst/>
          </a:prstGeom>
        </p:spPr>
      </p:pic>
      <p:pic>
        <p:nvPicPr>
          <p:cNvPr id="9" name="Image 8" descr="ecrans.png">
            <a:extLst>
              <a:ext uri="{FF2B5EF4-FFF2-40B4-BE49-F238E27FC236}">
                <a16:creationId xmlns:a16="http://schemas.microsoft.com/office/drawing/2014/main" id="{1277841E-2F8B-4998-B8C8-A672799E9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5" t="37926" r="8656" b="9926"/>
          <a:stretch/>
        </p:blipFill>
        <p:spPr>
          <a:xfrm>
            <a:off x="8326210" y="4208554"/>
            <a:ext cx="1050284" cy="1671659"/>
          </a:xfrm>
          <a:prstGeom prst="rect">
            <a:avLst/>
          </a:prstGeom>
        </p:spPr>
      </p:pic>
      <p:pic>
        <p:nvPicPr>
          <p:cNvPr id="10" name="Image 9" descr="icon-media-social.png">
            <a:extLst>
              <a:ext uri="{FF2B5EF4-FFF2-40B4-BE49-F238E27FC236}">
                <a16:creationId xmlns:a16="http://schemas.microsoft.com/office/drawing/2014/main" id="{51940E09-DCDB-4098-BF26-2802E22C8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7074" r="70594" b="65597"/>
          <a:stretch/>
        </p:blipFill>
        <p:spPr>
          <a:xfrm>
            <a:off x="9698700" y="4571706"/>
            <a:ext cx="247421" cy="249972"/>
          </a:xfrm>
          <a:prstGeom prst="rect">
            <a:avLst/>
          </a:prstGeom>
        </p:spPr>
      </p:pic>
      <p:pic>
        <p:nvPicPr>
          <p:cNvPr id="11" name="Image 10" descr="icon-media-social.png">
            <a:extLst>
              <a:ext uri="{FF2B5EF4-FFF2-40B4-BE49-F238E27FC236}">
                <a16:creationId xmlns:a16="http://schemas.microsoft.com/office/drawing/2014/main" id="{D131F37B-AB6D-44DC-BABF-08FFF0256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6" t="7533" r="41458" b="65138"/>
          <a:stretch/>
        </p:blipFill>
        <p:spPr>
          <a:xfrm>
            <a:off x="10665987" y="4969009"/>
            <a:ext cx="247421" cy="249972"/>
          </a:xfrm>
          <a:prstGeom prst="rect">
            <a:avLst/>
          </a:prstGeom>
        </p:spPr>
      </p:pic>
      <p:pic>
        <p:nvPicPr>
          <p:cNvPr id="12" name="Image 11" descr="icon-media-social.png">
            <a:extLst>
              <a:ext uri="{FF2B5EF4-FFF2-40B4-BE49-F238E27FC236}">
                <a16:creationId xmlns:a16="http://schemas.microsoft.com/office/drawing/2014/main" id="{C265C710-85B6-408F-BA7E-AD6BBA1A4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5" t="7949" r="6539" b="64722"/>
          <a:stretch/>
        </p:blipFill>
        <p:spPr>
          <a:xfrm>
            <a:off x="10102044" y="4571706"/>
            <a:ext cx="296904" cy="249972"/>
          </a:xfrm>
          <a:prstGeom prst="rect">
            <a:avLst/>
          </a:prstGeom>
        </p:spPr>
      </p:pic>
      <p:pic>
        <p:nvPicPr>
          <p:cNvPr id="13" name="Image 12" descr="icon-media-social.png">
            <a:extLst>
              <a:ext uri="{FF2B5EF4-FFF2-40B4-BE49-F238E27FC236}">
                <a16:creationId xmlns:a16="http://schemas.microsoft.com/office/drawing/2014/main" id="{0AC709FA-6E0F-43E1-B9E9-BF00FBA4D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8" t="37081" r="41836" b="35590"/>
          <a:stretch/>
        </p:blipFill>
        <p:spPr>
          <a:xfrm>
            <a:off x="10919743" y="4585253"/>
            <a:ext cx="247421" cy="249972"/>
          </a:xfrm>
          <a:prstGeom prst="rect">
            <a:avLst/>
          </a:prstGeom>
        </p:spPr>
      </p:pic>
      <p:pic>
        <p:nvPicPr>
          <p:cNvPr id="14" name="Image 13" descr="icon-media-social.png">
            <a:extLst>
              <a:ext uri="{FF2B5EF4-FFF2-40B4-BE49-F238E27FC236}">
                <a16:creationId xmlns:a16="http://schemas.microsoft.com/office/drawing/2014/main" id="{5A3BACC6-A55C-4EEB-BB28-B678753B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69127" r="67463" b="3544"/>
          <a:stretch/>
        </p:blipFill>
        <p:spPr>
          <a:xfrm>
            <a:off x="9926674" y="4982556"/>
            <a:ext cx="296904" cy="249972"/>
          </a:xfrm>
          <a:prstGeom prst="rect">
            <a:avLst/>
          </a:prstGeom>
        </p:spPr>
      </p:pic>
      <p:pic>
        <p:nvPicPr>
          <p:cNvPr id="15" name="Image 14" descr="icon-media-social.png">
            <a:extLst>
              <a:ext uri="{FF2B5EF4-FFF2-40B4-BE49-F238E27FC236}">
                <a16:creationId xmlns:a16="http://schemas.microsoft.com/office/drawing/2014/main" id="{4CBE1F3E-78B8-4304-BEF2-B70310DDF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0" t="68177" r="42214" b="4494"/>
          <a:stretch/>
        </p:blipFill>
        <p:spPr>
          <a:xfrm>
            <a:off x="10274007" y="4969009"/>
            <a:ext cx="247421" cy="249972"/>
          </a:xfrm>
          <a:prstGeom prst="rect">
            <a:avLst/>
          </a:prstGeom>
        </p:spPr>
      </p:pic>
      <p:pic>
        <p:nvPicPr>
          <p:cNvPr id="16" name="Image 15" descr="icon-media-social.png">
            <a:extLst>
              <a:ext uri="{FF2B5EF4-FFF2-40B4-BE49-F238E27FC236}">
                <a16:creationId xmlns:a16="http://schemas.microsoft.com/office/drawing/2014/main" id="{CA6EB8CF-A25C-4FBD-8154-D04A6FB36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6" t="37914" r="6918" b="34757"/>
          <a:stretch/>
        </p:blipFill>
        <p:spPr>
          <a:xfrm>
            <a:off x="10555473" y="4585253"/>
            <a:ext cx="296904" cy="249972"/>
          </a:xfrm>
          <a:prstGeom prst="rect">
            <a:avLst/>
          </a:prstGeom>
        </p:spPr>
      </p:pic>
      <p:sp>
        <p:nvSpPr>
          <p:cNvPr id="17" name="Shape 571">
            <a:extLst>
              <a:ext uri="{FF2B5EF4-FFF2-40B4-BE49-F238E27FC236}">
                <a16:creationId xmlns:a16="http://schemas.microsoft.com/office/drawing/2014/main" id="{2433E15D-06CB-4030-9A26-935D55055347}"/>
              </a:ext>
            </a:extLst>
          </p:cNvPr>
          <p:cNvSpPr txBox="1">
            <a:spLocks/>
          </p:cNvSpPr>
          <p:nvPr/>
        </p:nvSpPr>
        <p:spPr>
          <a:xfrm>
            <a:off x="8141978" y="1148655"/>
            <a:ext cx="3555441" cy="570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ct val="68750"/>
            </a:pP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Notre présence digitale</a:t>
            </a:r>
            <a:endParaRPr lang="fr" sz="1867" kern="0" dirty="0">
              <a:solidFill>
                <a:srgbClr val="4A3D6D"/>
              </a:solidFill>
              <a:latin typeface="Comfortaa" panose="00000500000000000000" pitchFamily="2" charset="0"/>
              <a:cs typeface="Rubik Regular"/>
              <a:sym typeface="Georg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8FC06B-471C-4034-94FE-8437757DD138}"/>
              </a:ext>
            </a:extLst>
          </p:cNvPr>
          <p:cNvSpPr/>
          <p:nvPr/>
        </p:nvSpPr>
        <p:spPr>
          <a:xfrm>
            <a:off x="9490100" y="5424561"/>
            <a:ext cx="257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fr" kern="0" dirty="0">
                <a:solidFill>
                  <a:srgbClr val="1A193A"/>
                </a:solidFill>
                <a:latin typeface="Comfortaa" panose="00000500000000000000" pitchFamily="2" charset="0"/>
                <a:ea typeface="Rubik Regular"/>
                <a:cs typeface="Rubik Regular"/>
                <a:sym typeface="Arial"/>
              </a:rPr>
              <a:t>&gt; Réseaux sociaux</a:t>
            </a:r>
            <a:r>
              <a:rPr lang="fr-FR" kern="0" dirty="0">
                <a:solidFill>
                  <a:srgbClr val="1A193A"/>
                </a:solidFill>
                <a:latin typeface="Comfortaa" panose="00000500000000000000" pitchFamily="2" charset="0"/>
                <a:ea typeface="Rubik Regular"/>
                <a:cs typeface="Rubik Regular"/>
                <a:sym typeface="Arial"/>
              </a:rPr>
              <a:t>. </a:t>
            </a:r>
            <a:r>
              <a:rPr lang="fr" kern="0" dirty="0">
                <a:solidFill>
                  <a:srgbClr val="1A193A"/>
                </a:solidFill>
                <a:latin typeface="Comfortaa" panose="00000500000000000000" pitchFamily="2" charset="0"/>
                <a:ea typeface="Rubik Regular"/>
                <a:cs typeface="Rubik Regular"/>
                <a:sym typeface="Arial"/>
              </a:rPr>
              <a:t>Blog...</a:t>
            </a:r>
          </a:p>
        </p:txBody>
      </p:sp>
      <p:sp>
        <p:nvSpPr>
          <p:cNvPr id="19" name="Shape 582">
            <a:extLst>
              <a:ext uri="{FF2B5EF4-FFF2-40B4-BE49-F238E27FC236}">
                <a16:creationId xmlns:a16="http://schemas.microsoft.com/office/drawing/2014/main" id="{F40D49E6-1C83-4846-A862-C51B8D8B38A8}"/>
              </a:ext>
            </a:extLst>
          </p:cNvPr>
          <p:cNvSpPr/>
          <p:nvPr/>
        </p:nvSpPr>
        <p:spPr>
          <a:xfrm>
            <a:off x="8111934" y="2304773"/>
            <a:ext cx="3951966" cy="86651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400" i="1" kern="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S</a:t>
            </a:r>
            <a:r>
              <a:rPr lang="fr" sz="1400" i="1" kern="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creenshot de</a:t>
            </a:r>
            <a:r>
              <a:rPr lang="fr-FR" sz="1400" i="1" kern="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 votre</a:t>
            </a:r>
            <a:r>
              <a:rPr lang="fr" sz="1400" i="1" kern="0" dirty="0">
                <a:solidFill>
                  <a:schemeClr val="bg1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 site Internet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6859E56-82B9-434B-B4CB-8A957B1640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>
                <a:latin typeface="Comfortaa" panose="00000500000000000000" pitchFamily="2" charset="0"/>
              </a:rPr>
              <a:pPr/>
              <a:t>14</a:t>
            </a:fld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CECA784D-5FE9-90E5-EAD9-E28DD78C52E5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D0B74D-F82B-C59F-447B-D6181E52ED4D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ED09733-A2F2-878F-15AC-F40CA0519B71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FC3B0234-C57D-6DF6-6E0A-E7BAAF82A6BA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C25EE6-334C-6D4E-7390-3FA223C1B22D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Titre 3">
              <a:extLst>
                <a:ext uri="{FF2B5EF4-FFF2-40B4-BE49-F238E27FC236}">
                  <a16:creationId xmlns:a16="http://schemas.microsoft.com/office/drawing/2014/main" id="{2057C38E-8F64-C716-2249-CA4570FF2775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10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45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90859-17EC-4C0A-B877-FF327CE5C64C}"/>
              </a:ext>
            </a:extLst>
          </p:cNvPr>
          <p:cNvSpPr/>
          <p:nvPr/>
        </p:nvSpPr>
        <p:spPr>
          <a:xfrm>
            <a:off x="366122" y="5093286"/>
            <a:ext cx="2330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kern="0" dirty="0">
                <a:solidFill>
                  <a:srgbClr val="1A193A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Copier/coller cette icône pour définir les territoires</a:t>
            </a:r>
            <a:endParaRPr lang="fr-FR" sz="1200" i="1" kern="0" dirty="0">
              <a:solidFill>
                <a:srgbClr val="1A193A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BA31A6-0A1C-4B9F-B673-EFD854320D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Image 8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015D4278-1B7F-63F9-574F-0B23502F5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06" y="1232403"/>
            <a:ext cx="8526732" cy="4796287"/>
          </a:xfrm>
          <a:prstGeom prst="rect">
            <a:avLst/>
          </a:prstGeom>
        </p:spPr>
      </p:pic>
      <p:pic>
        <p:nvPicPr>
          <p:cNvPr id="11" name="Graphique 10" descr="Repère avec un remplissage uni">
            <a:extLst>
              <a:ext uri="{FF2B5EF4-FFF2-40B4-BE49-F238E27FC236}">
                <a16:creationId xmlns:a16="http://schemas.microsoft.com/office/drawing/2014/main" id="{66377E2E-9912-2EB5-45F0-8D1DC391D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935" y="4015056"/>
            <a:ext cx="914400" cy="914400"/>
          </a:xfrm>
          <a:prstGeom prst="rect">
            <a:avLst/>
          </a:prstGeom>
        </p:spPr>
      </p:pic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9F20F35F-B850-7E8F-42CC-4BD9BAC176C4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9455F70-361B-C068-FAAF-07080E5C400C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064F90B-8819-7058-1A7A-A3AC8BAAB8C9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69E7D13E-A423-FAF2-000F-C9E82BFEDA6C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51E4AB-5663-4F5C-D6CA-DE7724731DD0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itre 3">
              <a:extLst>
                <a:ext uri="{FF2B5EF4-FFF2-40B4-BE49-F238E27FC236}">
                  <a16:creationId xmlns:a16="http://schemas.microsoft.com/office/drawing/2014/main" id="{AF63B232-733D-226F-201A-C548FF4C1998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11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INTERNATIONNALISATION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F9099C6-5BC9-D90F-680A-89F1E7B883D3}"/>
              </a:ext>
            </a:extLst>
          </p:cNvPr>
          <p:cNvSpPr/>
          <p:nvPr/>
        </p:nvSpPr>
        <p:spPr>
          <a:xfrm>
            <a:off x="366121" y="1856442"/>
            <a:ext cx="2330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fr-FR" sz="1200" i="1" kern="0" dirty="0">
                <a:solidFill>
                  <a:srgbClr val="1A193A"/>
                </a:solidFill>
                <a:latin typeface="Comfortaa" panose="00000500000000000000" pitchFamily="2" charset="0"/>
                <a:cs typeface="Arial"/>
                <a:sym typeface="Nunito Sans"/>
              </a:rPr>
              <a:t>Marché(s) prioritaire(s) &amp; secondaire(s)</a:t>
            </a:r>
            <a:endParaRPr lang="fr-FR" sz="1200" i="1" kern="0" dirty="0">
              <a:solidFill>
                <a:srgbClr val="1A193A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11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FE34CF9D-2DA9-642E-CC59-4F80A6C6C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66129"/>
              </p:ext>
            </p:extLst>
          </p:nvPr>
        </p:nvGraphicFramePr>
        <p:xfrm>
          <a:off x="418009" y="1617723"/>
          <a:ext cx="11355982" cy="4738627"/>
        </p:xfrm>
        <a:graphic>
          <a:graphicData uri="http://schemas.openxmlformats.org/drawingml/2006/table">
            <a:tbl>
              <a:tblPr/>
              <a:tblGrid>
                <a:gridCol w="185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79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9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Montserrat Bold"/>
                        </a:rPr>
                        <a:t>N-1</a:t>
                      </a:r>
                      <a:endParaRPr lang="en-US" sz="9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Montserrat Bold"/>
                        </a:rPr>
                        <a:t>N</a:t>
                      </a:r>
                      <a:endParaRPr lang="en-US" sz="9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Montserrat Bold"/>
                        </a:rPr>
                        <a:t>N+1</a:t>
                      </a:r>
                      <a:endParaRPr lang="en-US" sz="9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Montserrat Bold"/>
                        </a:rPr>
                        <a:t>N+2</a:t>
                      </a:r>
                      <a:endParaRPr lang="en-US" sz="9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73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Montserrat Bold"/>
                        </a:rPr>
                        <a:t>R&amp;D</a:t>
                      </a:r>
                    </a:p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Montserrat Bold"/>
                        </a:rPr>
                        <a:t>(et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Montserrat Bold"/>
                        </a:rPr>
                        <a:t>partenaires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Montserrat Bold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Montserrat Bold"/>
                        </a:rPr>
                        <a:t>identifiés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Montserrat Bold"/>
                        </a:rPr>
                        <a:t>)</a:t>
                      </a:r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367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Montserrat Bold"/>
                        </a:rPr>
                        <a:t>Produit</a:t>
                      </a:r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7C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8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8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8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367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 Bold"/>
                        </a:rPr>
                        <a:t>Communication</a:t>
                      </a:r>
                      <a:endParaRPr lang="en-US" sz="10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367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Montserrat Bold"/>
                        </a:rPr>
                        <a:t>Financement</a:t>
                      </a:r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EACA15C-ADDF-7E0A-CD65-102510CC8D12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A51BF5C-5499-872F-54D3-0643716CC7D4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85D85BF-0476-E219-784A-9DD52D5023BA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D9800D9F-2293-219E-4C33-264C9740CCD7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D21C74-DEB8-05B3-614E-C57F08A677EC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itre 3">
              <a:extLst>
                <a:ext uri="{FF2B5EF4-FFF2-40B4-BE49-F238E27FC236}">
                  <a16:creationId xmlns:a16="http://schemas.microsoft.com/office/drawing/2014/main" id="{FCEB13EE-342F-9E54-4A31-BB673CF11F16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12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ETAPES DU PROJET DEPUIS SON ORIGINE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22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19F94E2-E0A7-4F18-9F36-9E8CDC01FFB7}"/>
              </a:ext>
            </a:extLst>
          </p:cNvPr>
          <p:cNvGraphicFramePr>
            <a:graphicFrameLocks noGrp="1"/>
          </p:cNvGraphicFramePr>
          <p:nvPr/>
        </p:nvGraphicFramePr>
        <p:xfrm>
          <a:off x="1749878" y="1971876"/>
          <a:ext cx="9826563" cy="221320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035483">
                  <a:extLst>
                    <a:ext uri="{9D8B030D-6E8A-4147-A177-3AD203B41FA5}">
                      <a16:colId xmlns:a16="http://schemas.microsoft.com/office/drawing/2014/main" val="2491573688"/>
                    </a:ext>
                  </a:extLst>
                </a:gridCol>
                <a:gridCol w="1610501">
                  <a:extLst>
                    <a:ext uri="{9D8B030D-6E8A-4147-A177-3AD203B41FA5}">
                      <a16:colId xmlns:a16="http://schemas.microsoft.com/office/drawing/2014/main" val="1142382629"/>
                    </a:ext>
                  </a:extLst>
                </a:gridCol>
                <a:gridCol w="1561616">
                  <a:extLst>
                    <a:ext uri="{9D8B030D-6E8A-4147-A177-3AD203B41FA5}">
                      <a16:colId xmlns:a16="http://schemas.microsoft.com/office/drawing/2014/main" val="3033281126"/>
                    </a:ext>
                  </a:extLst>
                </a:gridCol>
                <a:gridCol w="1618963">
                  <a:extLst>
                    <a:ext uri="{9D8B030D-6E8A-4147-A177-3AD203B41FA5}">
                      <a16:colId xmlns:a16="http://schemas.microsoft.com/office/drawing/2014/main" val="2485053672"/>
                    </a:ext>
                  </a:extLst>
                </a:gridCol>
              </a:tblGrid>
              <a:tr h="460607">
                <a:tc>
                  <a:txBody>
                    <a:bodyPr/>
                    <a:lstStyle/>
                    <a:p>
                      <a:r>
                        <a:rPr lang="fr-FR" sz="15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Compte de résultat prévisionnel synthétique </a:t>
                      </a:r>
                      <a:r>
                        <a:rPr lang="fr-FR" sz="11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(en K€)</a:t>
                      </a:r>
                      <a:endParaRPr lang="fr-FR" sz="1500" dirty="0">
                        <a:solidFill>
                          <a:srgbClr val="1C1A3D"/>
                        </a:solidFill>
                        <a:latin typeface="Comfortaa" panose="000005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N+1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N+2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675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fr-FR" sz="1400" b="1" dirty="0">
                          <a:latin typeface="Comfortaa" panose="00000500000000000000" pitchFamily="2" charset="0"/>
                        </a:rPr>
                        <a:t>Chiffre d’affaires </a:t>
                      </a: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1)</a:t>
                      </a:r>
                      <a:endParaRPr lang="fr-FR" sz="1300" b="1" dirty="0">
                        <a:latin typeface="Comfortaa" panose="000005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72396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Comfortaa" panose="00000500000000000000" pitchFamily="2" charset="0"/>
                        </a:rPr>
                        <a:t>Charges externes  </a:t>
                      </a:r>
                      <a:r>
                        <a:rPr kumimoji="0" lang="fr-FR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2)</a:t>
                      </a:r>
                      <a:endParaRPr lang="fr-FR" sz="1300" dirty="0">
                        <a:latin typeface="Comfortaa" panose="000005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7740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Charges de personnel   </a:t>
                      </a:r>
                      <a:r>
                        <a:rPr kumimoji="0" lang="fr-FR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3)</a:t>
                      </a:r>
                      <a:endParaRPr lang="fr-FR" sz="1300" dirty="0">
                        <a:latin typeface="Comfortaa" panose="00000500000000000000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057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Résultat (CAF) = (1 - (2+3) 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i="0" u="none" strike="noStrike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X K€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9764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Effectif(s)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fortaa" panose="00000500000000000000" pitchFamily="2" charset="0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fortaa" panose="00000500000000000000" pitchFamily="2" charset="0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omfortaa" panose="00000500000000000000" pitchFamily="2" charset="0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1726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95133B-1D4B-4172-B7BA-491613C3A6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A55E2-CE0C-431E-960B-849880DFD9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1A89DF93-3156-1A86-925F-5AEF46D3C546}"/>
              </a:ext>
            </a:extLst>
          </p:cNvPr>
          <p:cNvSpPr txBox="1">
            <a:spLocks/>
          </p:cNvSpPr>
          <p:nvPr/>
        </p:nvSpPr>
        <p:spPr>
          <a:xfrm>
            <a:off x="1837402" y="4803064"/>
            <a:ext cx="9100375" cy="10087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4A3D6D"/>
                </a:solidFill>
                <a:effectLst/>
                <a:uLnTx/>
                <a:uFillTx/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Expliquez comment a été déterminé votre Chiffre d’affaires :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fortaa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6D59D3D-A23B-E3D6-672D-B49BFE9C70BD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2DA398F-A3F4-E7F2-A1C6-C2E1F65531B5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606B0BF-CAA5-03AA-0D55-6AB57A5E7ECC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DAC83194-27FF-E6C3-F66F-D29D39760CE2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CAE1BB-0904-5A4F-37A3-BEBAEBD87313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itre 3">
              <a:extLst>
                <a:ext uri="{FF2B5EF4-FFF2-40B4-BE49-F238E27FC236}">
                  <a16:creationId xmlns:a16="http://schemas.microsoft.com/office/drawing/2014/main" id="{AE2D9DBE-13E0-CE99-AF8C-8DE56EC0B87A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13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PRÉVISIONNEL</a:t>
              </a:r>
              <a:endParaRPr kumimoji="0" lang="fr-FR" sz="2400" b="1" i="0" u="none" strike="noStrike" kern="1200" cap="all" spc="0" normalizeH="0" baseline="0" noProof="0" dirty="0">
                <a:ln>
                  <a:noFill/>
                </a:ln>
                <a:solidFill>
                  <a:srgbClr val="2F2A5C"/>
                </a:solidFill>
                <a:effectLst/>
                <a:uLnTx/>
                <a:uFillTx/>
                <a:latin typeface="Congenial Black" panose="02000503040000020004" pitchFamily="2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30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AFF31-45E4-9B9B-E728-992FF3229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55CE5B8-E431-F7C1-77DA-683FA86492FA}"/>
              </a:ext>
            </a:extLst>
          </p:cNvPr>
          <p:cNvGraphicFramePr>
            <a:graphicFrameLocks noGrp="1"/>
          </p:cNvGraphicFramePr>
          <p:nvPr/>
        </p:nvGraphicFramePr>
        <p:xfrm>
          <a:off x="1204958" y="989798"/>
          <a:ext cx="9274333" cy="553355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36730">
                  <a:extLst>
                    <a:ext uri="{9D8B030D-6E8A-4147-A177-3AD203B41FA5}">
                      <a16:colId xmlns:a16="http://schemas.microsoft.com/office/drawing/2014/main" val="4098933295"/>
                    </a:ext>
                  </a:extLst>
                </a:gridCol>
                <a:gridCol w="2256235">
                  <a:extLst>
                    <a:ext uri="{9D8B030D-6E8A-4147-A177-3AD203B41FA5}">
                      <a16:colId xmlns:a16="http://schemas.microsoft.com/office/drawing/2014/main" val="989405533"/>
                    </a:ext>
                  </a:extLst>
                </a:gridCol>
                <a:gridCol w="2240684">
                  <a:extLst>
                    <a:ext uri="{9D8B030D-6E8A-4147-A177-3AD203B41FA5}">
                      <a16:colId xmlns:a16="http://schemas.microsoft.com/office/drawing/2014/main" val="673496537"/>
                    </a:ext>
                  </a:extLst>
                </a:gridCol>
                <a:gridCol w="2240684">
                  <a:extLst>
                    <a:ext uri="{9D8B030D-6E8A-4147-A177-3AD203B41FA5}">
                      <a16:colId xmlns:a16="http://schemas.microsoft.com/office/drawing/2014/main" val="489190897"/>
                    </a:ext>
                  </a:extLst>
                </a:gridCol>
              </a:tblGrid>
              <a:tr h="539555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Plan de Financements </a:t>
                      </a:r>
                      <a:r>
                        <a:rPr lang="fr-FR" sz="10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(en K€)</a:t>
                      </a:r>
                    </a:p>
                    <a:p>
                      <a:pPr algn="ctr"/>
                      <a:endParaRPr lang="fr-FR" sz="1300" dirty="0">
                        <a:solidFill>
                          <a:srgbClr val="1C1A3D"/>
                        </a:solidFill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</a:t>
                      </a:r>
                    </a:p>
                    <a:p>
                      <a:pPr algn="ctr"/>
                      <a:endParaRPr lang="fr-FR" sz="1300" dirty="0">
                        <a:solidFill>
                          <a:srgbClr val="1C1A3D"/>
                        </a:solidFill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N+1</a:t>
                      </a:r>
                    </a:p>
                    <a:p>
                      <a:pPr algn="ctr"/>
                      <a:endParaRPr lang="fr-FR" sz="1300" dirty="0">
                        <a:solidFill>
                          <a:srgbClr val="1C1A3D"/>
                        </a:solidFill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solidFill>
                            <a:srgbClr val="1C1A3D"/>
                          </a:solidFill>
                          <a:latin typeface="Comfortaa" panose="00000500000000000000" pitchFamily="2" charset="0"/>
                        </a:rPr>
                        <a:t>Année N+2</a:t>
                      </a:r>
                    </a:p>
                    <a:p>
                      <a:pPr algn="ctr"/>
                      <a:endParaRPr lang="fr-FR" sz="1300" dirty="0">
                        <a:solidFill>
                          <a:srgbClr val="1C1A3D"/>
                        </a:solidFill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1329"/>
                  </a:ext>
                </a:extLst>
              </a:tr>
              <a:tr h="314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Ressources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highlight>
                          <a:srgbClr val="808080"/>
                        </a:highlight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highlight>
                          <a:srgbClr val="808080"/>
                        </a:highlight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highlight>
                          <a:srgbClr val="808080"/>
                        </a:highlight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2859"/>
                  </a:ext>
                </a:extLst>
              </a:tr>
              <a:tr h="480546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Apport personnel (Capital/CCA)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002963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Bpifrance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15069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Région Nouvelle-Aquitaine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88192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Autres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03731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CAF (Capacité d’Autofinancement)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30971"/>
                  </a:ext>
                </a:extLst>
              </a:tr>
              <a:tr h="32893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 des Ressources (1)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83987"/>
                  </a:ext>
                </a:extLst>
              </a:tr>
              <a:tr h="314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279D3"/>
                          </a:solidFill>
                          <a:effectLst/>
                          <a:uLnTx/>
                          <a:uFillTx/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 Besoins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Comfortaa" panose="00000500000000000000" pitchFamily="2" charset="0"/>
                      </a:endParaRP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64614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Brevet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092068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Propriété Intellectuelle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90084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Investissements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30090"/>
                  </a:ext>
                </a:extLst>
              </a:tr>
              <a:tr h="299621">
                <a:tc>
                  <a:txBody>
                    <a:bodyPr/>
                    <a:lstStyle/>
                    <a:p>
                      <a:r>
                        <a:rPr lang="fr-FR" sz="1300" dirty="0">
                          <a:latin typeface="Comfortaa" panose="00000500000000000000" pitchFamily="2" charset="0"/>
                        </a:rPr>
                        <a:t>Autres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Comfortaa" panose="00000500000000000000" pitchFamily="2" charset="0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95064"/>
                  </a:ext>
                </a:extLst>
              </a:tr>
              <a:tr h="32893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 des Besoins (2)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640800"/>
                  </a:ext>
                </a:extLst>
              </a:tr>
              <a:tr h="32893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Solde de Trésorerie (1-2)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524719"/>
                  </a:ext>
                </a:extLst>
              </a:tr>
              <a:tr h="32893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Solde cumulé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1" i="0" u="none" strike="noStrike" kern="1200" cap="none" dirty="0">
                          <a:solidFill>
                            <a:srgbClr val="A279D3"/>
                          </a:solidFill>
                          <a:latin typeface="Comfortaa" panose="00000500000000000000" pitchFamily="2" charset="0"/>
                          <a:ea typeface="+mn-ea"/>
                          <a:cs typeface="+mn-cs"/>
                        </a:rPr>
                        <a:t>X K€</a:t>
                      </a:r>
                    </a:p>
                  </a:txBody>
                  <a:tcPr marL="113385" marR="113385" marT="56692" marB="56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89700"/>
                  </a:ext>
                </a:extLst>
              </a:tr>
            </a:tbl>
          </a:graphicData>
        </a:graphic>
      </p:graphicFrame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612E485E-7AD1-506D-74D5-B128F016EC45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016F42F-B2A6-7500-70CB-B44EFF5B375E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C05FB83-AA42-18AB-A72B-DB6A6CB59FAA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8CD6DA7C-2458-6C46-1AC5-8F1441BA7F8B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BEA9B6-3FAE-ED81-077C-4FD7808A6D70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itre 3">
              <a:extLst>
                <a:ext uri="{FF2B5EF4-FFF2-40B4-BE49-F238E27FC236}">
                  <a16:creationId xmlns:a16="http://schemas.microsoft.com/office/drawing/2014/main" id="{8C0F6CC2-9236-4A5E-9D7B-BB304FB43585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14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FINANCEMENTS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751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89">
            <a:extLst>
              <a:ext uri="{FF2B5EF4-FFF2-40B4-BE49-F238E27FC236}">
                <a16:creationId xmlns:a16="http://schemas.microsoft.com/office/drawing/2014/main" id="{3282BAC4-C2A5-4079-866D-A914581A6FFF}"/>
              </a:ext>
            </a:extLst>
          </p:cNvPr>
          <p:cNvSpPr/>
          <p:nvPr/>
        </p:nvSpPr>
        <p:spPr>
          <a:xfrm>
            <a:off x="2863356" y="1941979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3" name="Shape 595">
            <a:extLst>
              <a:ext uri="{FF2B5EF4-FFF2-40B4-BE49-F238E27FC236}">
                <a16:creationId xmlns:a16="http://schemas.microsoft.com/office/drawing/2014/main" id="{C1F191ED-D09F-431E-95DA-DA8F287CED6A}"/>
              </a:ext>
            </a:extLst>
          </p:cNvPr>
          <p:cNvSpPr txBox="1">
            <a:spLocks/>
          </p:cNvSpPr>
          <p:nvPr/>
        </p:nvSpPr>
        <p:spPr>
          <a:xfrm>
            <a:off x="2533814" y="3132306"/>
            <a:ext cx="2390524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4" name="Shape 582">
            <a:extLst>
              <a:ext uri="{FF2B5EF4-FFF2-40B4-BE49-F238E27FC236}">
                <a16:creationId xmlns:a16="http://schemas.microsoft.com/office/drawing/2014/main" id="{69F11FB5-0853-46CB-BF8D-7693D5F46E8A}"/>
              </a:ext>
            </a:extLst>
          </p:cNvPr>
          <p:cNvSpPr/>
          <p:nvPr/>
        </p:nvSpPr>
        <p:spPr>
          <a:xfrm>
            <a:off x="2923056" y="2109594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5" name="Shape 589">
            <a:extLst>
              <a:ext uri="{FF2B5EF4-FFF2-40B4-BE49-F238E27FC236}">
                <a16:creationId xmlns:a16="http://schemas.microsoft.com/office/drawing/2014/main" id="{4514847E-1D6C-4C1C-A35E-C6D1BE581B17}"/>
              </a:ext>
            </a:extLst>
          </p:cNvPr>
          <p:cNvSpPr/>
          <p:nvPr/>
        </p:nvSpPr>
        <p:spPr>
          <a:xfrm>
            <a:off x="6209382" y="1941979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6" name="Shape 595">
            <a:extLst>
              <a:ext uri="{FF2B5EF4-FFF2-40B4-BE49-F238E27FC236}">
                <a16:creationId xmlns:a16="http://schemas.microsoft.com/office/drawing/2014/main" id="{E0ACB4FD-E8D2-4A7A-896F-2971FD5E7603}"/>
              </a:ext>
            </a:extLst>
          </p:cNvPr>
          <p:cNvSpPr txBox="1">
            <a:spLocks/>
          </p:cNvSpPr>
          <p:nvPr/>
        </p:nvSpPr>
        <p:spPr>
          <a:xfrm>
            <a:off x="5879840" y="3132306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7" name="Shape 582">
            <a:extLst>
              <a:ext uri="{FF2B5EF4-FFF2-40B4-BE49-F238E27FC236}">
                <a16:creationId xmlns:a16="http://schemas.microsoft.com/office/drawing/2014/main" id="{190CDC61-0218-4213-80AA-4D26D044D8E6}"/>
              </a:ext>
            </a:extLst>
          </p:cNvPr>
          <p:cNvSpPr/>
          <p:nvPr/>
        </p:nvSpPr>
        <p:spPr>
          <a:xfrm>
            <a:off x="6269083" y="2109594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8" name="Shape 589">
            <a:extLst>
              <a:ext uri="{FF2B5EF4-FFF2-40B4-BE49-F238E27FC236}">
                <a16:creationId xmlns:a16="http://schemas.microsoft.com/office/drawing/2014/main" id="{B430815E-E16B-444E-8668-B4C50FCCAB42}"/>
              </a:ext>
            </a:extLst>
          </p:cNvPr>
          <p:cNvSpPr/>
          <p:nvPr/>
        </p:nvSpPr>
        <p:spPr>
          <a:xfrm>
            <a:off x="9284476" y="1941979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Shape 595">
            <a:extLst>
              <a:ext uri="{FF2B5EF4-FFF2-40B4-BE49-F238E27FC236}">
                <a16:creationId xmlns:a16="http://schemas.microsoft.com/office/drawing/2014/main" id="{5F742830-C9D8-429E-8981-2289D988C3C6}"/>
              </a:ext>
            </a:extLst>
          </p:cNvPr>
          <p:cNvSpPr txBox="1">
            <a:spLocks/>
          </p:cNvSpPr>
          <p:nvPr/>
        </p:nvSpPr>
        <p:spPr>
          <a:xfrm>
            <a:off x="8954934" y="3132306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0" name="Shape 582">
            <a:extLst>
              <a:ext uri="{FF2B5EF4-FFF2-40B4-BE49-F238E27FC236}">
                <a16:creationId xmlns:a16="http://schemas.microsoft.com/office/drawing/2014/main" id="{7419BC08-CD00-42C7-8AF2-F3A777361939}"/>
              </a:ext>
            </a:extLst>
          </p:cNvPr>
          <p:cNvSpPr/>
          <p:nvPr/>
        </p:nvSpPr>
        <p:spPr>
          <a:xfrm>
            <a:off x="9344176" y="2109594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2FC878A-58F1-481F-8819-D1818719C5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1015289-3EF7-1E74-7E01-A93B0E179D8E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2491AD1-C5E2-B1C7-9A64-386A6B0AD921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6E0851F-B2B2-F52F-8393-033E02E142C1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B8EEBCF3-AEAE-76EB-126D-AC8B4D8CDD4E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8E9395B-87B6-E8BB-5070-A857E02A7B9F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itre 3">
              <a:extLst>
                <a:ext uri="{FF2B5EF4-FFF2-40B4-BE49-F238E27FC236}">
                  <a16:creationId xmlns:a16="http://schemas.microsoft.com/office/drawing/2014/main" id="{1B53F54A-845E-4102-1F50-F0B1FA07535F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601939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15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MENTORS, ADVISORS &amp; PARTENAIRES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98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392AEE1-E976-D54B-0333-0D9329CB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7200" dirty="0">
                <a:latin typeface="Maquire" pitchFamily="2" charset="0"/>
              </a:rPr>
              <a:t>Candidature Promotion 2025</a:t>
            </a:r>
          </a:p>
        </p:txBody>
      </p:sp>
    </p:spTree>
    <p:extLst>
      <p:ext uri="{BB962C8B-B14F-4D97-AF65-F5344CB8AC3E}">
        <p14:creationId xmlns:p14="http://schemas.microsoft.com/office/powerpoint/2010/main" val="364643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75">
            <a:extLst>
              <a:ext uri="{FF2B5EF4-FFF2-40B4-BE49-F238E27FC236}">
                <a16:creationId xmlns:a16="http://schemas.microsoft.com/office/drawing/2014/main" id="{7419ABCA-9559-4B49-8601-821CA89F2319}"/>
              </a:ext>
            </a:extLst>
          </p:cNvPr>
          <p:cNvSpPr txBox="1">
            <a:spLocks/>
          </p:cNvSpPr>
          <p:nvPr/>
        </p:nvSpPr>
        <p:spPr>
          <a:xfrm>
            <a:off x="1284595" y="1987002"/>
            <a:ext cx="3252626" cy="4055975"/>
          </a:xfrm>
          <a:prstGeom prst="rect">
            <a:avLst/>
          </a:prstGeom>
          <a:solidFill>
            <a:srgbClr val="FF8574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cs typeface="Rubik Medium"/>
                <a:sym typeface="Arial"/>
              </a:rPr>
              <a:t> Besoin 1</a:t>
            </a: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3" name="Shape 377">
            <a:extLst>
              <a:ext uri="{FF2B5EF4-FFF2-40B4-BE49-F238E27FC236}">
                <a16:creationId xmlns:a16="http://schemas.microsoft.com/office/drawing/2014/main" id="{5F6E4974-0E5A-40EC-A10C-230FF8D24E87}"/>
              </a:ext>
            </a:extLst>
          </p:cNvPr>
          <p:cNvSpPr txBox="1">
            <a:spLocks/>
          </p:cNvSpPr>
          <p:nvPr/>
        </p:nvSpPr>
        <p:spPr>
          <a:xfrm>
            <a:off x="8674293" y="1987003"/>
            <a:ext cx="3252626" cy="4055975"/>
          </a:xfrm>
          <a:prstGeom prst="rect">
            <a:avLst/>
          </a:prstGeom>
          <a:solidFill>
            <a:srgbClr val="B9C2FC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Besoin 3</a:t>
            </a:r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schemeClr val="bg1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5" name="Shape 376">
            <a:extLst>
              <a:ext uri="{FF2B5EF4-FFF2-40B4-BE49-F238E27FC236}">
                <a16:creationId xmlns:a16="http://schemas.microsoft.com/office/drawing/2014/main" id="{B92FC9F5-646E-4EB2-8FC8-DA309319B31F}"/>
              </a:ext>
            </a:extLst>
          </p:cNvPr>
          <p:cNvSpPr txBox="1">
            <a:spLocks/>
          </p:cNvSpPr>
          <p:nvPr/>
        </p:nvSpPr>
        <p:spPr>
          <a:xfrm>
            <a:off x="4979444" y="1987002"/>
            <a:ext cx="3252626" cy="4055975"/>
          </a:xfrm>
          <a:prstGeom prst="rect">
            <a:avLst/>
          </a:prstGeom>
          <a:solidFill>
            <a:srgbClr val="A279D3"/>
          </a:solidFill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/>
            <a:r>
              <a:rPr lang="fr-FR" sz="1600" b="1" dirty="0">
                <a:solidFill>
                  <a:schemeClr val="bg1"/>
                </a:solidFill>
                <a:latin typeface="Comfortaa" panose="00000500000000000000" pitchFamily="2" charset="0"/>
                <a:sym typeface="Arial"/>
              </a:rPr>
              <a:t>&gt;</a:t>
            </a: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sym typeface="Arial"/>
              </a:rPr>
              <a:t> </a:t>
            </a:r>
            <a:r>
              <a:rPr lang="fr-FR" sz="1600" dirty="0">
                <a:solidFill>
                  <a:srgbClr val="1C1A3D"/>
                </a:solidFill>
                <a:latin typeface="Comfortaa" panose="00000500000000000000" pitchFamily="2" charset="0"/>
                <a:cs typeface="Rubik Medium"/>
                <a:sym typeface="Arial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Comfortaa" panose="00000500000000000000" pitchFamily="2" charset="0"/>
                <a:cs typeface="Rubik Medium"/>
                <a:sym typeface="Arial"/>
              </a:rPr>
              <a:t>Besoin 2</a:t>
            </a:r>
          </a:p>
          <a:p>
            <a:pPr defTabSz="609585"/>
            <a:endParaRPr lang="fr-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  <a:p>
            <a:pPr defTabSz="609585"/>
            <a:endParaRPr lang="fr" sz="1600" dirty="0">
              <a:solidFill>
                <a:prstClr val="white"/>
              </a:solidFill>
              <a:latin typeface="Comfortaa" panose="00000500000000000000" pitchFamily="2" charset="0"/>
              <a:sym typeface="Arial"/>
            </a:endParaRPr>
          </a:p>
        </p:txBody>
      </p:sp>
      <p:sp>
        <p:nvSpPr>
          <p:cNvPr id="6" name="Shape 571">
            <a:extLst>
              <a:ext uri="{FF2B5EF4-FFF2-40B4-BE49-F238E27FC236}">
                <a16:creationId xmlns:a16="http://schemas.microsoft.com/office/drawing/2014/main" id="{D8123E1D-2FD0-49D4-B67F-8BDE24A65EEC}"/>
              </a:ext>
            </a:extLst>
          </p:cNvPr>
          <p:cNvSpPr txBox="1">
            <a:spLocks/>
          </p:cNvSpPr>
          <p:nvPr/>
        </p:nvSpPr>
        <p:spPr>
          <a:xfrm>
            <a:off x="1284595" y="1103629"/>
            <a:ext cx="8161041" cy="570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prstClr val="black"/>
              </a:buClr>
              <a:buSzPct val="68750"/>
            </a:pPr>
            <a:r>
              <a:rPr lang="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Nos a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t</a:t>
            </a:r>
            <a:r>
              <a:rPr lang="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tentes et besoin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s</a:t>
            </a:r>
            <a:r>
              <a:rPr lang="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 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à l’égard de </a:t>
            </a:r>
            <a:r>
              <a:rPr lang="fr-FR" sz="1867" kern="0" dirty="0" err="1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Neoloji</a:t>
            </a:r>
            <a:r>
              <a:rPr lang="fr-FR" sz="1867" kern="0" dirty="0">
                <a:solidFill>
                  <a:srgbClr val="4A3D6D"/>
                </a:solidFill>
                <a:latin typeface="Comfortaa" panose="00000500000000000000" pitchFamily="2" charset="0"/>
                <a:cs typeface="Rubik Regular"/>
                <a:sym typeface="Georgia"/>
              </a:rPr>
              <a:t> Technopole</a:t>
            </a:r>
            <a:endParaRPr lang="fr" sz="1867" kern="0" dirty="0">
              <a:solidFill>
                <a:srgbClr val="4A3D6D"/>
              </a:solidFill>
              <a:latin typeface="Comfortaa" panose="00000500000000000000" pitchFamily="2" charset="0"/>
              <a:cs typeface="Rubik Regular"/>
              <a:sym typeface="Georgia"/>
            </a:endParaRPr>
          </a:p>
          <a:p>
            <a:pPr defTabSz="1219170">
              <a:buClr>
                <a:prstClr val="black"/>
              </a:buClr>
              <a:buSzPct val="68750"/>
            </a:pPr>
            <a:endParaRPr lang="fr" sz="1867" kern="0" dirty="0">
              <a:solidFill>
                <a:srgbClr val="4A3D6D"/>
              </a:solidFill>
              <a:latin typeface="Rubik Regular"/>
              <a:cs typeface="Rubik Regular"/>
              <a:sym typeface="Georgia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C0DEE-FFC5-4F38-A53B-20541088AB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1A4F4AA-978A-E4FA-FB9B-B7D76DDE9C87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447EFC8-B825-CB9B-E720-CB0EF9F184EC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10B678F-0943-FDB4-BC7F-C66A9A91F317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CB856CAD-7933-3D36-7221-1BEC20C73969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21D9ED-E159-403B-036E-B904471E9FA0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itre 3">
              <a:extLst>
                <a:ext uri="{FF2B5EF4-FFF2-40B4-BE49-F238E27FC236}">
                  <a16:creationId xmlns:a16="http://schemas.microsoft.com/office/drawing/2014/main" id="{70F07AE2-8243-E2FA-8B94-2DEC708DA26F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601939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16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BESOINS EN ACCOMPAGNEMENT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55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C7F7A5F-971C-406B-8341-CF8246AB7709}"/>
              </a:ext>
            </a:extLst>
          </p:cNvPr>
          <p:cNvSpPr txBox="1">
            <a:spLocks/>
          </p:cNvSpPr>
          <p:nvPr/>
        </p:nvSpPr>
        <p:spPr>
          <a:xfrm>
            <a:off x="1272891" y="3514517"/>
            <a:ext cx="9646214" cy="982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67" dirty="0">
                <a:solidFill>
                  <a:srgbClr val="2F2A5C"/>
                </a:solidFill>
                <a:latin typeface="Comfortaa" panose="00000500000000000000" pitchFamily="2" charset="0"/>
                <a:cs typeface="Rubik Regular"/>
              </a:rPr>
              <a:t>&gt; </a:t>
            </a:r>
            <a:r>
              <a:rPr lang="fr" sz="1867" i="1" dirty="0">
                <a:solidFill>
                  <a:srgbClr val="2F2A5C"/>
                </a:solidFill>
                <a:latin typeface="Comfortaa" panose="00000500000000000000" pitchFamily="2" charset="0"/>
                <a:cs typeface="Rubik Regular"/>
              </a:rPr>
              <a:t>Intégrez ici une photo de vous et/ou de votre équipe,</a:t>
            </a:r>
            <a:r>
              <a:rPr lang="fr-FR" sz="1867" i="1" dirty="0">
                <a:solidFill>
                  <a:srgbClr val="2F2A5C"/>
                </a:solidFill>
                <a:latin typeface="Comfortaa" panose="00000500000000000000" pitchFamily="2" charset="0"/>
              </a:rPr>
              <a:t> </a:t>
            </a:r>
            <a:r>
              <a:rPr lang="fr" sz="1867" i="1" dirty="0">
                <a:solidFill>
                  <a:srgbClr val="2F2A5C"/>
                </a:solidFill>
                <a:latin typeface="Comfortaa" panose="00000500000000000000" pitchFamily="2" charset="0"/>
                <a:cs typeface="Rubik Regular"/>
              </a:rPr>
              <a:t>ainsi que vos coordonnées :</a:t>
            </a:r>
          </a:p>
          <a:p>
            <a:endParaRPr lang="fr-FR" dirty="0">
              <a:solidFill>
                <a:srgbClr val="2F2A5C"/>
              </a:solidFill>
              <a:latin typeface="Comfortaa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6EC09-7622-40CE-884B-D783A6943955}"/>
              </a:ext>
            </a:extLst>
          </p:cNvPr>
          <p:cNvSpPr/>
          <p:nvPr/>
        </p:nvSpPr>
        <p:spPr>
          <a:xfrm>
            <a:off x="5568132" y="4122651"/>
            <a:ext cx="3791791" cy="1934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endParaRPr lang="fr" sz="1600" kern="0" dirty="0">
              <a:solidFill>
                <a:srgbClr val="595959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-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Téléphone portable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  <a:hlinkClick r:id="rId2"/>
              </a:rPr>
              <a:t>www.siteweb.fr</a:t>
            </a: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  <a:hlinkClick r:id="rId3"/>
              </a:rPr>
              <a:t>adresseemail@mail.fr</a:t>
            </a: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@comptetwitter</a:t>
            </a:r>
          </a:p>
          <a:p>
            <a:pPr marL="685783" indent="-380990" defTabSz="1219170">
              <a:lnSpc>
                <a:spcPct val="50000"/>
              </a:lnSpc>
              <a:spcAft>
                <a:spcPts val="1333"/>
              </a:spcAft>
              <a:buFont typeface="Arial"/>
              <a:buChar char="•"/>
            </a:pPr>
            <a:r>
              <a:rPr lang="fr" sz="1600" kern="0" dirty="0">
                <a:solidFill>
                  <a:srgbClr val="595959"/>
                </a:solidFill>
                <a:latin typeface="Comfortaa" panose="00000500000000000000" pitchFamily="2" charset="0"/>
                <a:cs typeface="Rubik Regular"/>
                <a:sym typeface="Arial"/>
              </a:rPr>
              <a:t>Compte Linkedin</a:t>
            </a:r>
          </a:p>
        </p:txBody>
      </p:sp>
      <p:sp>
        <p:nvSpPr>
          <p:cNvPr id="6" name="Shape 589">
            <a:extLst>
              <a:ext uri="{FF2B5EF4-FFF2-40B4-BE49-F238E27FC236}">
                <a16:creationId xmlns:a16="http://schemas.microsoft.com/office/drawing/2014/main" id="{64EAE09C-6C02-4440-B28C-6D79DE5ABA44}"/>
              </a:ext>
            </a:extLst>
          </p:cNvPr>
          <p:cNvSpPr/>
          <p:nvPr/>
        </p:nvSpPr>
        <p:spPr>
          <a:xfrm>
            <a:off x="3000235" y="4188868"/>
            <a:ext cx="1802285" cy="1801683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Rubik Regular"/>
              <a:cs typeface="Arial"/>
              <a:sym typeface="Arial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D23128A-1E54-C5EE-716C-F0702D7D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26" y="2090534"/>
            <a:ext cx="8217145" cy="1642079"/>
          </a:xfrm>
        </p:spPr>
        <p:txBody>
          <a:bodyPr/>
          <a:lstStyle/>
          <a:p>
            <a:r>
              <a:rPr lang="fr-FR" dirty="0">
                <a:latin typeface="Maquire" pitchFamily="2" charset="0"/>
              </a:rPr>
              <a:t>Merci de votre attention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880465D-40EA-4DCF-8D34-E1425578E9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50EEB-5443-4A82-B8C4-51709A05EB1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9" name="Shape 582">
            <a:extLst>
              <a:ext uri="{FF2B5EF4-FFF2-40B4-BE49-F238E27FC236}">
                <a16:creationId xmlns:a16="http://schemas.microsoft.com/office/drawing/2014/main" id="{FE61B315-09C5-B818-B09A-6090D88DE134}"/>
              </a:ext>
            </a:extLst>
          </p:cNvPr>
          <p:cNvSpPr/>
          <p:nvPr/>
        </p:nvSpPr>
        <p:spPr>
          <a:xfrm>
            <a:off x="3372874" y="4695451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5391FCC-77AB-0F4D-C18C-71ED7F8CFBA0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9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49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ker.png">
            <a:extLst>
              <a:ext uri="{FF2B5EF4-FFF2-40B4-BE49-F238E27FC236}">
                <a16:creationId xmlns:a16="http://schemas.microsoft.com/office/drawing/2014/main" id="{B4EAEC85-63C8-431D-83F6-D3B45E43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136">
            <a:off x="7534690" y="1958733"/>
            <a:ext cx="2584712" cy="35396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hape 685">
            <a:extLst>
              <a:ext uri="{FF2B5EF4-FFF2-40B4-BE49-F238E27FC236}">
                <a16:creationId xmlns:a16="http://schemas.microsoft.com/office/drawing/2014/main" id="{A2403B0F-F22F-4D60-9A4F-258A5E39DEBA}"/>
              </a:ext>
            </a:extLst>
          </p:cNvPr>
          <p:cNvSpPr txBox="1">
            <a:spLocks/>
          </p:cNvSpPr>
          <p:nvPr/>
        </p:nvSpPr>
        <p:spPr>
          <a:xfrm>
            <a:off x="3533308" y="592923"/>
            <a:ext cx="4864072" cy="95630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" sz="4800" dirty="0">
                <a:solidFill>
                  <a:srgbClr val="2F2A5C"/>
                </a:solidFill>
                <a:latin typeface="Maquire" pitchFamily="50" charset="0"/>
                <a:cs typeface="Rubik Regular"/>
              </a:rPr>
              <a:t>Mode   d’emploi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05534-F584-46C6-AAF4-653203701FC4}"/>
              </a:ext>
            </a:extLst>
          </p:cNvPr>
          <p:cNvSpPr/>
          <p:nvPr/>
        </p:nvSpPr>
        <p:spPr>
          <a:xfrm>
            <a:off x="1832942" y="1740762"/>
            <a:ext cx="5332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&gt;  Les indications mentionnées sur les slides en italique sont à supprimer après avoir complété le slide.</a:t>
            </a:r>
            <a:b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</a:br>
            <a:b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</a:br>
            <a: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&gt;  Selon le niveau de maturité de votre projet utilisez jusqu’à 1 joker</a:t>
            </a:r>
            <a: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cs typeface="Rubik Regular"/>
              </a:rPr>
              <a:t> </a:t>
            </a:r>
            <a:r>
              <a:rPr lang="fr-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sur le slide que vous ne pouvez pas remplir. </a:t>
            </a:r>
          </a:p>
          <a:p>
            <a:pPr lvl="0" algn="just"/>
            <a:endParaRPr lang="fr" sz="2400" dirty="0">
              <a:solidFill>
                <a:srgbClr val="2F2A5C"/>
              </a:solidFill>
              <a:latin typeface="Comfortaa" panose="00000500000000000000" pitchFamily="2" charset="0"/>
              <a:ea typeface="Rubik Regular"/>
              <a:cs typeface="Rubik Regular"/>
            </a:endParaRPr>
          </a:p>
          <a:p>
            <a:pPr lvl="0" algn="just"/>
            <a:r>
              <a:rPr lang="fr" sz="2400" dirty="0">
                <a:solidFill>
                  <a:srgbClr val="2F2A5C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&gt;  Copier/coller le joker sur le slide choisi</a:t>
            </a:r>
          </a:p>
        </p:txBody>
      </p:sp>
    </p:spTree>
    <p:extLst>
      <p:ext uri="{BB962C8B-B14F-4D97-AF65-F5344CB8AC3E}">
        <p14:creationId xmlns:p14="http://schemas.microsoft.com/office/powerpoint/2010/main" val="194338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3">
            <a:extLst>
              <a:ext uri="{FF2B5EF4-FFF2-40B4-BE49-F238E27FC236}">
                <a16:creationId xmlns:a16="http://schemas.microsoft.com/office/drawing/2014/main" id="{3F17C2B8-999A-4FC8-BA42-DD3926FE8850}"/>
              </a:ext>
            </a:extLst>
          </p:cNvPr>
          <p:cNvSpPr txBox="1">
            <a:spLocks/>
          </p:cNvSpPr>
          <p:nvPr/>
        </p:nvSpPr>
        <p:spPr>
          <a:xfrm>
            <a:off x="3181704" y="3182781"/>
            <a:ext cx="5828592" cy="492437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4792">
              <a:lnSpc>
                <a:spcPct val="80000"/>
              </a:lnSpc>
              <a:spcBef>
                <a:spcPts val="0"/>
              </a:spcBef>
              <a:spcAft>
                <a:spcPts val="1333"/>
              </a:spcAft>
              <a:buClr>
                <a:srgbClr val="EB9931"/>
              </a:buClr>
              <a:buSzPct val="100000"/>
            </a:pPr>
            <a:r>
              <a:rPr lang="fr" sz="2133" i="1" dirty="0">
                <a:solidFill>
                  <a:srgbClr val="666666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Titre de votre projet / produit</a:t>
            </a:r>
          </a:p>
        </p:txBody>
      </p:sp>
      <p:sp>
        <p:nvSpPr>
          <p:cNvPr id="4" name="Shape 192">
            <a:extLst>
              <a:ext uri="{FF2B5EF4-FFF2-40B4-BE49-F238E27FC236}">
                <a16:creationId xmlns:a16="http://schemas.microsoft.com/office/drawing/2014/main" id="{F98FD082-7468-4397-B984-3599184558B5}"/>
              </a:ext>
            </a:extLst>
          </p:cNvPr>
          <p:cNvSpPr txBox="1"/>
          <p:nvPr/>
        </p:nvSpPr>
        <p:spPr>
          <a:xfrm>
            <a:off x="5247422" y="1187744"/>
            <a:ext cx="1697155" cy="1518869"/>
          </a:xfrm>
          <a:prstGeom prst="rect">
            <a:avLst/>
          </a:prstGeom>
          <a:noFill/>
          <a:ln w="28575">
            <a:solidFill>
              <a:srgbClr val="7874FF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ct val="61111"/>
            </a:pPr>
            <a:r>
              <a:rPr lang="f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fortaa" panose="00000500000000000000" pitchFamily="2" charset="0"/>
                <a:ea typeface="Raleway"/>
                <a:cs typeface="Raleway"/>
                <a:sym typeface="Raleway"/>
              </a:rPr>
              <a:t>Votre logo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433CC5-6DF1-4E1E-9991-E7826796DA83}"/>
              </a:ext>
            </a:extLst>
          </p:cNvPr>
          <p:cNvSpPr txBox="1"/>
          <p:nvPr/>
        </p:nvSpPr>
        <p:spPr>
          <a:xfrm>
            <a:off x="2956368" y="3994994"/>
            <a:ext cx="6279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" sz="1800" i="1" dirty="0">
                <a:solidFill>
                  <a:srgbClr val="1C1A3D"/>
                </a:solidFill>
                <a:latin typeface="Comfortaa" panose="00000500000000000000" pitchFamily="2" charset="0"/>
                <a:ea typeface="Raleway"/>
                <a:cs typeface="Arial"/>
                <a:sym typeface="Raleway"/>
              </a:rPr>
              <a:t>Baseline</a:t>
            </a:r>
            <a:endParaRPr lang="fr-FR" sz="1800" i="1" dirty="0">
              <a:solidFill>
                <a:srgbClr val="1C1A3D"/>
              </a:solidFill>
              <a:latin typeface="Comfortaa" panose="00000500000000000000" pitchFamily="2" charset="0"/>
              <a:ea typeface="Raleway"/>
              <a:cs typeface="Arial"/>
              <a:sym typeface="Raleway"/>
            </a:endParaRPr>
          </a:p>
          <a:p>
            <a:pPr algn="ctr">
              <a:spcBef>
                <a:spcPts val="0"/>
              </a:spcBef>
            </a:pPr>
            <a:r>
              <a:rPr lang="fr" sz="1800" i="1" dirty="0">
                <a:solidFill>
                  <a:srgbClr val="1C1A3D"/>
                </a:solidFill>
                <a:latin typeface="Comfortaa" panose="00000500000000000000" pitchFamily="2" charset="0"/>
                <a:ea typeface="Raleway"/>
                <a:cs typeface="Arial"/>
                <a:sym typeface="Raleway"/>
              </a:rPr>
              <a:t>(elle synthétise la vision, l’essence du projet)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0437FC6-FEAB-4B42-9923-13E47F4CE9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50EEB-5443-4A82-B8C4-51709A05EB1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99AD2EA-8A2D-4719-6A06-F02696F4CF54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4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89">
            <a:extLst>
              <a:ext uri="{FF2B5EF4-FFF2-40B4-BE49-F238E27FC236}">
                <a16:creationId xmlns:a16="http://schemas.microsoft.com/office/drawing/2014/main" id="{8F338189-6876-43EF-8CC7-7E87BF396EDC}"/>
              </a:ext>
            </a:extLst>
          </p:cNvPr>
          <p:cNvSpPr/>
          <p:nvPr/>
        </p:nvSpPr>
        <p:spPr>
          <a:xfrm>
            <a:off x="2863356" y="1613278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3" name="Shape 595">
            <a:extLst>
              <a:ext uri="{FF2B5EF4-FFF2-40B4-BE49-F238E27FC236}">
                <a16:creationId xmlns:a16="http://schemas.microsoft.com/office/drawing/2014/main" id="{0F35B109-17F1-420F-9A43-1D4338AF9A76}"/>
              </a:ext>
            </a:extLst>
          </p:cNvPr>
          <p:cNvSpPr txBox="1">
            <a:spLocks/>
          </p:cNvSpPr>
          <p:nvPr/>
        </p:nvSpPr>
        <p:spPr>
          <a:xfrm>
            <a:off x="2533814" y="2803605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4" name="Shape 582">
            <a:extLst>
              <a:ext uri="{FF2B5EF4-FFF2-40B4-BE49-F238E27FC236}">
                <a16:creationId xmlns:a16="http://schemas.microsoft.com/office/drawing/2014/main" id="{FD45A130-C0E8-4825-87BE-F7CEC07534B3}"/>
              </a:ext>
            </a:extLst>
          </p:cNvPr>
          <p:cNvSpPr/>
          <p:nvPr/>
        </p:nvSpPr>
        <p:spPr>
          <a:xfrm>
            <a:off x="2923056" y="1780893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5" name="Shape 589">
            <a:extLst>
              <a:ext uri="{FF2B5EF4-FFF2-40B4-BE49-F238E27FC236}">
                <a16:creationId xmlns:a16="http://schemas.microsoft.com/office/drawing/2014/main" id="{3CD0ABC4-D4AD-4605-B359-BF9B21D70123}"/>
              </a:ext>
            </a:extLst>
          </p:cNvPr>
          <p:cNvSpPr/>
          <p:nvPr/>
        </p:nvSpPr>
        <p:spPr>
          <a:xfrm>
            <a:off x="6209382" y="1613278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6" name="Shape 595">
            <a:extLst>
              <a:ext uri="{FF2B5EF4-FFF2-40B4-BE49-F238E27FC236}">
                <a16:creationId xmlns:a16="http://schemas.microsoft.com/office/drawing/2014/main" id="{67B1952C-847C-450E-991F-4A9AD6F4A5EE}"/>
              </a:ext>
            </a:extLst>
          </p:cNvPr>
          <p:cNvSpPr txBox="1">
            <a:spLocks/>
          </p:cNvSpPr>
          <p:nvPr/>
        </p:nvSpPr>
        <p:spPr>
          <a:xfrm>
            <a:off x="5879840" y="2803605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7" name="Shape 582">
            <a:extLst>
              <a:ext uri="{FF2B5EF4-FFF2-40B4-BE49-F238E27FC236}">
                <a16:creationId xmlns:a16="http://schemas.microsoft.com/office/drawing/2014/main" id="{E46F6934-E297-4EA6-BFB6-3B4B4D11D20F}"/>
              </a:ext>
            </a:extLst>
          </p:cNvPr>
          <p:cNvSpPr/>
          <p:nvPr/>
        </p:nvSpPr>
        <p:spPr>
          <a:xfrm>
            <a:off x="6269083" y="1780893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8" name="Shape 589">
            <a:extLst>
              <a:ext uri="{FF2B5EF4-FFF2-40B4-BE49-F238E27FC236}">
                <a16:creationId xmlns:a16="http://schemas.microsoft.com/office/drawing/2014/main" id="{FD44D26A-A095-469E-AD23-F3A8A2C7F386}"/>
              </a:ext>
            </a:extLst>
          </p:cNvPr>
          <p:cNvSpPr/>
          <p:nvPr/>
        </p:nvSpPr>
        <p:spPr>
          <a:xfrm>
            <a:off x="9284476" y="1613278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Shape 595">
            <a:extLst>
              <a:ext uri="{FF2B5EF4-FFF2-40B4-BE49-F238E27FC236}">
                <a16:creationId xmlns:a16="http://schemas.microsoft.com/office/drawing/2014/main" id="{FC3A2960-18EA-41F9-929E-C0C93B1DD176}"/>
              </a:ext>
            </a:extLst>
          </p:cNvPr>
          <p:cNvSpPr txBox="1">
            <a:spLocks/>
          </p:cNvSpPr>
          <p:nvPr/>
        </p:nvSpPr>
        <p:spPr>
          <a:xfrm>
            <a:off x="8954934" y="2803605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0" name="Shape 582">
            <a:extLst>
              <a:ext uri="{FF2B5EF4-FFF2-40B4-BE49-F238E27FC236}">
                <a16:creationId xmlns:a16="http://schemas.microsoft.com/office/drawing/2014/main" id="{F5E00560-F2C1-466B-9F71-A858BB3E38A1}"/>
              </a:ext>
            </a:extLst>
          </p:cNvPr>
          <p:cNvSpPr/>
          <p:nvPr/>
        </p:nvSpPr>
        <p:spPr>
          <a:xfrm>
            <a:off x="9344176" y="1780893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11" name="Shape 589">
            <a:extLst>
              <a:ext uri="{FF2B5EF4-FFF2-40B4-BE49-F238E27FC236}">
                <a16:creationId xmlns:a16="http://schemas.microsoft.com/office/drawing/2014/main" id="{5B3DC7E4-B563-45D4-96F8-A3A9B6BCB5EA}"/>
              </a:ext>
            </a:extLst>
          </p:cNvPr>
          <p:cNvSpPr/>
          <p:nvPr/>
        </p:nvSpPr>
        <p:spPr>
          <a:xfrm>
            <a:off x="2931089" y="4187145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12" name="Shape 595">
            <a:extLst>
              <a:ext uri="{FF2B5EF4-FFF2-40B4-BE49-F238E27FC236}">
                <a16:creationId xmlns:a16="http://schemas.microsoft.com/office/drawing/2014/main" id="{52DD74EC-78CB-47D0-9C6A-2C18199895FF}"/>
              </a:ext>
            </a:extLst>
          </p:cNvPr>
          <p:cNvSpPr txBox="1">
            <a:spLocks/>
          </p:cNvSpPr>
          <p:nvPr/>
        </p:nvSpPr>
        <p:spPr>
          <a:xfrm>
            <a:off x="2601547" y="5377472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3" name="Shape 582">
            <a:extLst>
              <a:ext uri="{FF2B5EF4-FFF2-40B4-BE49-F238E27FC236}">
                <a16:creationId xmlns:a16="http://schemas.microsoft.com/office/drawing/2014/main" id="{98F43515-F636-425A-888B-8CEC01290758}"/>
              </a:ext>
            </a:extLst>
          </p:cNvPr>
          <p:cNvSpPr/>
          <p:nvPr/>
        </p:nvSpPr>
        <p:spPr>
          <a:xfrm>
            <a:off x="2990789" y="4354759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14" name="Shape 589">
            <a:extLst>
              <a:ext uri="{FF2B5EF4-FFF2-40B4-BE49-F238E27FC236}">
                <a16:creationId xmlns:a16="http://schemas.microsoft.com/office/drawing/2014/main" id="{C5584FC3-E9D9-47B2-A22D-5CCBA10EB7C5}"/>
              </a:ext>
            </a:extLst>
          </p:cNvPr>
          <p:cNvSpPr/>
          <p:nvPr/>
        </p:nvSpPr>
        <p:spPr>
          <a:xfrm>
            <a:off x="6277116" y="4187145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15" name="Shape 595">
            <a:extLst>
              <a:ext uri="{FF2B5EF4-FFF2-40B4-BE49-F238E27FC236}">
                <a16:creationId xmlns:a16="http://schemas.microsoft.com/office/drawing/2014/main" id="{F98509AD-EA96-451B-A8EE-739321774524}"/>
              </a:ext>
            </a:extLst>
          </p:cNvPr>
          <p:cNvSpPr txBox="1">
            <a:spLocks/>
          </p:cNvSpPr>
          <p:nvPr/>
        </p:nvSpPr>
        <p:spPr>
          <a:xfrm>
            <a:off x="5947574" y="5377472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6" name="Shape 582">
            <a:extLst>
              <a:ext uri="{FF2B5EF4-FFF2-40B4-BE49-F238E27FC236}">
                <a16:creationId xmlns:a16="http://schemas.microsoft.com/office/drawing/2014/main" id="{B0D4F277-79DB-4CA4-ABD9-A6863B63E6D9}"/>
              </a:ext>
            </a:extLst>
          </p:cNvPr>
          <p:cNvSpPr/>
          <p:nvPr/>
        </p:nvSpPr>
        <p:spPr>
          <a:xfrm>
            <a:off x="6336816" y="4354759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17" name="Shape 589">
            <a:extLst>
              <a:ext uri="{FF2B5EF4-FFF2-40B4-BE49-F238E27FC236}">
                <a16:creationId xmlns:a16="http://schemas.microsoft.com/office/drawing/2014/main" id="{683F9E3C-03AE-40BD-9D6A-DBAD0681C8FD}"/>
              </a:ext>
            </a:extLst>
          </p:cNvPr>
          <p:cNvSpPr/>
          <p:nvPr/>
        </p:nvSpPr>
        <p:spPr>
          <a:xfrm>
            <a:off x="9352209" y="4187145"/>
            <a:ext cx="1196400" cy="1196000"/>
          </a:xfrm>
          <a:prstGeom prst="ellipse">
            <a:avLst/>
          </a:prstGeom>
          <a:noFill/>
          <a:ln>
            <a:solidFill>
              <a:srgbClr val="2F265B"/>
            </a:solidFill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endParaRPr sz="1600" b="1" kern="0" dirty="0">
              <a:solidFill>
                <a:srgbClr val="FFFFFF"/>
              </a:solidFill>
              <a:latin typeface="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18" name="Shape 595">
            <a:extLst>
              <a:ext uri="{FF2B5EF4-FFF2-40B4-BE49-F238E27FC236}">
                <a16:creationId xmlns:a16="http://schemas.microsoft.com/office/drawing/2014/main" id="{ACDC5567-1A0D-4AB0-9CBC-1B6A714F96EC}"/>
              </a:ext>
            </a:extLst>
          </p:cNvPr>
          <p:cNvSpPr txBox="1">
            <a:spLocks/>
          </p:cNvSpPr>
          <p:nvPr/>
        </p:nvSpPr>
        <p:spPr>
          <a:xfrm>
            <a:off x="9022667" y="5377472"/>
            <a:ext cx="2229900" cy="111431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buNone/>
            </a:pPr>
            <a:r>
              <a:rPr lang="fr-FR" sz="1467" b="1" dirty="0">
                <a:solidFill>
                  <a:srgbClr val="EB9931"/>
                </a:solidFill>
                <a:latin typeface="Comfortaa" panose="00000500000000000000" pitchFamily="2" charset="0"/>
                <a:cs typeface="Rubik Regular"/>
                <a:sym typeface="Arial"/>
              </a:rPr>
              <a:t>&gt;</a:t>
            </a:r>
            <a:r>
              <a:rPr lang="fr-FR" sz="1467" b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 </a:t>
            </a:r>
            <a:r>
              <a:rPr lang="fr" sz="1467" b="1" i="1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Prénom, Nom, Fonction</a:t>
            </a:r>
          </a:p>
          <a:p>
            <a:pPr marL="457189" indent="-457189" defTabSz="609585">
              <a:buNone/>
            </a:pPr>
            <a:r>
              <a:rPr lang="fr-FR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Mini CV</a:t>
            </a:r>
            <a:endParaRPr lang="fr" sz="1467" dirty="0">
              <a:solidFill>
                <a:prstClr val="black">
                  <a:lumMod val="50000"/>
                  <a:lumOff val="50000"/>
                </a:prstClr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b="1" dirty="0">
              <a:solidFill>
                <a:srgbClr val="1F497D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9" name="Shape 582">
            <a:extLst>
              <a:ext uri="{FF2B5EF4-FFF2-40B4-BE49-F238E27FC236}">
                <a16:creationId xmlns:a16="http://schemas.microsoft.com/office/drawing/2014/main" id="{1B3D0972-0341-40F2-879B-3B197FB908AE}"/>
              </a:ext>
            </a:extLst>
          </p:cNvPr>
          <p:cNvSpPr/>
          <p:nvPr/>
        </p:nvSpPr>
        <p:spPr>
          <a:xfrm>
            <a:off x="9411909" y="4354759"/>
            <a:ext cx="1057005" cy="78851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fr-FR" sz="1333" b="1" kern="0" dirty="0">
                <a:solidFill>
                  <a:srgbClr val="7874FF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photo</a:t>
            </a:r>
            <a:endParaRPr lang="fr" sz="1333" b="1" kern="0" dirty="0">
              <a:solidFill>
                <a:srgbClr val="7874FF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</p:txBody>
      </p:sp>
      <p:sp>
        <p:nvSpPr>
          <p:cNvPr id="20" name="ZoneTexte 5">
            <a:extLst>
              <a:ext uri="{FF2B5EF4-FFF2-40B4-BE49-F238E27FC236}">
                <a16:creationId xmlns:a16="http://schemas.microsoft.com/office/drawing/2014/main" id="{0C63C14F-AC67-4E07-B4B5-A344FD653FE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4550" y="2246242"/>
            <a:ext cx="2315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defTabSz="1219170" eaLnBrk="1" hangingPunct="1"/>
            <a:r>
              <a:rPr lang="fr-FR" sz="1800" kern="0" dirty="0">
                <a:solidFill>
                  <a:srgbClr val="7874FF"/>
                </a:solidFill>
                <a:latin typeface="Comfortaa" panose="00000500000000000000" pitchFamily="2" charset="0"/>
                <a:cs typeface="Rubik Light" charset="0"/>
                <a:sym typeface="Arial"/>
              </a:rPr>
              <a:t>&gt; Ressources actuelles</a:t>
            </a:r>
          </a:p>
        </p:txBody>
      </p:sp>
      <p:sp>
        <p:nvSpPr>
          <p:cNvPr id="21" name="ZoneTexte 5">
            <a:extLst>
              <a:ext uri="{FF2B5EF4-FFF2-40B4-BE49-F238E27FC236}">
                <a16:creationId xmlns:a16="http://schemas.microsoft.com/office/drawing/2014/main" id="{25136768-26A6-4F45-98CA-F1D1F7CE695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93302" y="4572510"/>
            <a:ext cx="2315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defTabSz="1219170" eaLnBrk="1" hangingPunct="1"/>
            <a:r>
              <a:rPr lang="fr-FR" sz="1800" kern="0" dirty="0">
                <a:solidFill>
                  <a:srgbClr val="7874FF"/>
                </a:solidFill>
                <a:latin typeface="Comfortaa" panose="00000500000000000000" pitchFamily="2" charset="0"/>
                <a:cs typeface="Rubik Light" charset="0"/>
                <a:sym typeface="Arial"/>
              </a:rPr>
              <a:t>&gt; Profils recherchés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2D45D63-5036-479B-91C7-3DC127C59145}"/>
              </a:ext>
            </a:extLst>
          </p:cNvPr>
          <p:cNvCxnSpPr>
            <a:cxnSpLocks/>
          </p:cNvCxnSpPr>
          <p:nvPr/>
        </p:nvCxnSpPr>
        <p:spPr>
          <a:xfrm flipV="1">
            <a:off x="1766281" y="3961322"/>
            <a:ext cx="9418553" cy="3828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3F01E7EB-675E-4E54-B45B-6C60F057D6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55E51173-AA7D-9C80-AA9B-8F7811672796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3A1D5C1-F003-5005-565E-AF38A2A2916F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356CB439-24B1-6FE1-5944-A74DE0628C00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28AE6CB6-AA92-AC1B-E585-A57BDEA67B28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8E48D7-7C57-E07A-C854-BB3B97934462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itre 3">
              <a:extLst>
                <a:ext uri="{FF2B5EF4-FFF2-40B4-BE49-F238E27FC236}">
                  <a16:creationId xmlns:a16="http://schemas.microsoft.com/office/drawing/2014/main" id="{EF6DD98C-F069-D68A-DF0F-61479421EECB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1 -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É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QUIPE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99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0EB723AF-1B44-48CC-A473-3A26836ED282}"/>
              </a:ext>
            </a:extLst>
          </p:cNvPr>
          <p:cNvSpPr txBox="1">
            <a:spLocks/>
          </p:cNvSpPr>
          <p:nvPr/>
        </p:nvSpPr>
        <p:spPr>
          <a:xfrm>
            <a:off x="1341747" y="2113022"/>
            <a:ext cx="4329200" cy="2835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>
                <a:solidFill>
                  <a:srgbClr val="4A3D6D"/>
                </a:solidFill>
                <a:latin typeface="Comfortaa" panose="00000500000000000000" pitchFamily="2" charset="0"/>
                <a:ea typeface="Rubik Regular"/>
                <a:cs typeface="Rubik Regular"/>
                <a:sym typeface="Nunito Sans"/>
              </a:rPr>
              <a:t>Expliquez les difficultés et problématiques à l’origine de votre innovation.</a:t>
            </a:r>
          </a:p>
          <a:p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7355F7E-A72F-4F3D-8069-9EE1F4F97DD5}"/>
              </a:ext>
            </a:extLst>
          </p:cNvPr>
          <p:cNvSpPr txBox="1">
            <a:spLocks/>
          </p:cNvSpPr>
          <p:nvPr/>
        </p:nvSpPr>
        <p:spPr>
          <a:xfrm>
            <a:off x="1577130" y="5276674"/>
            <a:ext cx="9444754" cy="937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" sz="2000" dirty="0">
                <a:solidFill>
                  <a:srgbClr val="4A3D6D"/>
                </a:solidFill>
                <a:latin typeface="Comfortaa" panose="00000500000000000000" pitchFamily="2" charset="0"/>
                <a:sym typeface="Georgia"/>
              </a:rPr>
              <a:t>Sources :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3DF736-EDAF-4D84-82F5-B9A6B9C1BF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839114C-7064-BDF4-5823-FF66D75C01DB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B445D64-8C62-5398-E6A7-1AB7C6BBAD86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6F692BDB-47C8-EADE-01D9-C28247EADE3A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C9696DBD-27D5-25FB-C3FA-D03FB6B6E754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040C0A-C5A0-AE03-CCFF-506D8C203A21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itre 3">
              <a:extLst>
                <a:ext uri="{FF2B5EF4-FFF2-40B4-BE49-F238E27FC236}">
                  <a16:creationId xmlns:a16="http://schemas.microsoft.com/office/drawing/2014/main" id="{6A2929EF-B771-0AE7-DE79-64A90D2E85A4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2 -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CONSTAT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202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63EAA33-B481-47A0-95A0-E21C525E4925}"/>
              </a:ext>
            </a:extLst>
          </p:cNvPr>
          <p:cNvSpPr txBox="1">
            <a:spLocks/>
          </p:cNvSpPr>
          <p:nvPr/>
        </p:nvSpPr>
        <p:spPr>
          <a:xfrm>
            <a:off x="1214422" y="1785017"/>
            <a:ext cx="9844641" cy="1044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Explique</a:t>
            </a:r>
            <a:r>
              <a:rPr lang="fr-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z</a:t>
            </a:r>
            <a:r>
              <a:rPr lang="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 </a:t>
            </a:r>
            <a:r>
              <a:rPr lang="fr-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votre solution, son facteur différenciant</a:t>
            </a:r>
            <a:r>
              <a:rPr lang="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, </a:t>
            </a:r>
            <a:r>
              <a:rPr lang="fr-FR" sz="2000" i="1" dirty="0">
                <a:solidFill>
                  <a:srgbClr val="4A3D6D"/>
                </a:solidFill>
                <a:latin typeface="Comfortaa" panose="00000500000000000000" pitchFamily="2" charset="0"/>
                <a:sym typeface="Nunito Sans"/>
              </a:rPr>
              <a:t>ses avantages, ses éléments impactant, brève démonstration, illustration, objectifs, ambitions</a:t>
            </a:r>
            <a:endParaRPr lang="fr-FR" sz="2000" dirty="0">
              <a:solidFill>
                <a:srgbClr val="4A3D6D"/>
              </a:solidFill>
              <a:latin typeface="Comfortaa" panose="00000500000000000000" pitchFamily="2" charset="0"/>
              <a:ea typeface="Rubik Regular"/>
              <a:cs typeface="Rubik Regular"/>
              <a:sym typeface="Nunito Sans"/>
            </a:endParaRPr>
          </a:p>
          <a:p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40CB8A-2ABC-4FD6-9142-EC3B147FC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96C210D-A576-955D-101E-CF58147F21B7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2C51B26-2DE2-4E71-4067-374DF1580832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0FC2AB2-388C-A539-BA50-718FBCD7F9BB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00F7160E-78CC-4182-66C6-EBDC87E987A4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093B7C-F962-E473-FF7D-F16052F862FE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itre 3">
              <a:extLst>
                <a:ext uri="{FF2B5EF4-FFF2-40B4-BE49-F238E27FC236}">
                  <a16:creationId xmlns:a16="http://schemas.microsoft.com/office/drawing/2014/main" id="{B5F8DBD6-A44F-1E42-3391-B8979980D854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3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LA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41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89F5-11BD-8CB5-C640-AE54A0BB7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2B4357-5B34-F340-3864-D22CA5813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08434" y="6356350"/>
            <a:ext cx="2724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A55E2-CE0C-431E-960B-849880DFD9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0C01B6-6D78-F0EC-7C11-F451BFF5B75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mfortaa" panose="00000500000000000000" pitchFamily="2" charset="0"/>
                <a:ea typeface="+mn-ea"/>
                <a:cs typeface="+mn-cs"/>
              </a:rPr>
              <a:t>Confidentiel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55F4071-B9D1-B981-C1F9-21A053958692}"/>
              </a:ext>
            </a:extLst>
          </p:cNvPr>
          <p:cNvSpPr/>
          <p:nvPr/>
        </p:nvSpPr>
        <p:spPr>
          <a:xfrm>
            <a:off x="1296891" y="1222517"/>
            <a:ext cx="9964141" cy="1482248"/>
          </a:xfrm>
          <a:prstGeom prst="roundRect">
            <a:avLst>
              <a:gd name="adj" fmla="val 1826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indent="0">
              <a:buNone/>
            </a:pPr>
            <a:r>
              <a:rPr lang="fr-FR" sz="2000" dirty="0">
                <a:solidFill>
                  <a:srgbClr val="575656"/>
                </a:solidFill>
                <a:latin typeface="Comfortaa" panose="00000500000000000000" pitchFamily="2" charset="0"/>
              </a:rPr>
              <a:t>&gt; </a:t>
            </a:r>
            <a:r>
              <a:rPr lang="fr-FR" dirty="0">
                <a:solidFill>
                  <a:srgbClr val="575656"/>
                </a:solidFill>
                <a:latin typeface="Comfortaa" panose="00000500000000000000" pitchFamily="2" charset="0"/>
              </a:rPr>
              <a:t>Innovation </a:t>
            </a:r>
            <a:r>
              <a:rPr lang="fr-FR" sz="1200" i="1" dirty="0">
                <a:solidFill>
                  <a:srgbClr val="575656"/>
                </a:solidFill>
                <a:latin typeface="Comfortaa" panose="00000500000000000000" pitchFamily="2" charset="0"/>
              </a:rPr>
              <a:t>(photo si disponible)</a:t>
            </a:r>
          </a:p>
          <a:p>
            <a:pPr indent="0">
              <a:buNone/>
            </a:pPr>
            <a:r>
              <a:rPr lang="fr-FR" i="1" dirty="0">
                <a:solidFill>
                  <a:srgbClr val="575656"/>
                </a:solidFill>
                <a:latin typeface="Comfortaa" panose="00000500000000000000" pitchFamily="2" charset="0"/>
              </a:rPr>
              <a:t>Expliquez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18CCBF5-E7EE-A8D3-DFB7-7746D52A73D2}"/>
              </a:ext>
            </a:extLst>
          </p:cNvPr>
          <p:cNvSpPr/>
          <p:nvPr/>
        </p:nvSpPr>
        <p:spPr>
          <a:xfrm>
            <a:off x="1290267" y="2796212"/>
            <a:ext cx="9964141" cy="2004389"/>
          </a:xfrm>
          <a:prstGeom prst="roundRect">
            <a:avLst>
              <a:gd name="adj" fmla="val 1826"/>
            </a:avLst>
          </a:prstGeom>
          <a:noFill/>
          <a:ln w="9525" cap="flat" cmpd="sng" algn="ctr">
            <a:solidFill>
              <a:srgbClr val="A279D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indent="0">
              <a:buNone/>
            </a:pPr>
            <a:r>
              <a:rPr lang="fr-FR" sz="2000" dirty="0">
                <a:solidFill>
                  <a:srgbClr val="A279D3"/>
                </a:solidFill>
                <a:latin typeface="Comfortaa" panose="00000500000000000000" pitchFamily="2" charset="0"/>
              </a:rPr>
              <a:t>&gt; </a:t>
            </a:r>
            <a:r>
              <a:rPr lang="fr-FR" dirty="0">
                <a:solidFill>
                  <a:srgbClr val="A279D3"/>
                </a:solidFill>
                <a:latin typeface="Comfortaa" panose="00000500000000000000" pitchFamily="2" charset="0"/>
              </a:rPr>
              <a:t>Avantages concurrentiels : </a:t>
            </a:r>
          </a:p>
          <a:p>
            <a:r>
              <a:rPr lang="fr-FR" i="1" dirty="0">
                <a:solidFill>
                  <a:srgbClr val="A279D3"/>
                </a:solidFill>
                <a:latin typeface="Comfortaa" panose="00000500000000000000" pitchFamily="2" charset="0"/>
              </a:rPr>
              <a:t>Expliquez</a:t>
            </a:r>
          </a:p>
          <a:p>
            <a:pPr indent="0">
              <a:buNone/>
            </a:pPr>
            <a:endParaRPr lang="fr-FR" i="1" dirty="0">
              <a:solidFill>
                <a:srgbClr val="FF8574"/>
              </a:solidFill>
              <a:latin typeface="Comfortaa" panose="00000500000000000000" pitchFamily="2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BA17859-6565-D57B-3112-AB7723566F8B}"/>
              </a:ext>
            </a:extLst>
          </p:cNvPr>
          <p:cNvSpPr/>
          <p:nvPr/>
        </p:nvSpPr>
        <p:spPr>
          <a:xfrm>
            <a:off x="1303521" y="4886738"/>
            <a:ext cx="4949238" cy="1359729"/>
          </a:xfrm>
          <a:prstGeom prst="roundRect">
            <a:avLst>
              <a:gd name="adj" fmla="val 1826"/>
            </a:avLst>
          </a:prstGeom>
          <a:noFill/>
          <a:ln w="9525" cap="flat" cmpd="sng" algn="ctr">
            <a:solidFill>
              <a:srgbClr val="FF857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indent="0">
              <a:buNone/>
            </a:pPr>
            <a:r>
              <a:rPr lang="fr-FR" dirty="0">
                <a:solidFill>
                  <a:srgbClr val="FF8574"/>
                </a:solidFill>
                <a:latin typeface="Comfortaa" panose="00000500000000000000" pitchFamily="2" charset="0"/>
              </a:rPr>
              <a:t> &gt; Brevets potentiels</a:t>
            </a:r>
          </a:p>
          <a:p>
            <a:pPr indent="0">
              <a:buNone/>
            </a:pPr>
            <a:r>
              <a:rPr lang="fr-FR" i="1" dirty="0">
                <a:solidFill>
                  <a:srgbClr val="FF8574"/>
                </a:solidFill>
                <a:latin typeface="Comfortaa" panose="00000500000000000000" pitchFamily="2" charset="0"/>
              </a:rPr>
              <a:t>Expliquez</a:t>
            </a:r>
          </a:p>
          <a:p>
            <a:pPr indent="0">
              <a:buNone/>
            </a:pPr>
            <a:endParaRPr lang="fr-FR" i="1" dirty="0">
              <a:solidFill>
                <a:srgbClr val="FF8574"/>
              </a:solidFill>
              <a:latin typeface="Comfortaa" panose="00000500000000000000" pitchFamily="2" charset="0"/>
            </a:endParaRPr>
          </a:p>
        </p:txBody>
      </p:sp>
      <p:pic>
        <p:nvPicPr>
          <p:cNvPr id="13" name="Picture 4" descr="Avantage - Icônes mains et gestes gratuites">
            <a:extLst>
              <a:ext uri="{FF2B5EF4-FFF2-40B4-BE49-F238E27FC236}">
                <a16:creationId xmlns:a16="http://schemas.microsoft.com/office/drawing/2014/main" id="{10828732-C20E-D45A-9A57-B98A4197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12" y="4492489"/>
            <a:ext cx="248739" cy="2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33 300+ Innovation Stock Illustrations, graphiques vectoriels libre de  droits et Clip Art - iStock | Technologie, Idée, Créativité">
            <a:extLst>
              <a:ext uri="{FF2B5EF4-FFF2-40B4-BE49-F238E27FC236}">
                <a16:creationId xmlns:a16="http://schemas.microsoft.com/office/drawing/2014/main" id="{C06DC35E-4DA0-12CF-696A-31E20D74E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5785" r="17369" b="15535"/>
          <a:stretch>
            <a:fillRect/>
          </a:stretch>
        </p:blipFill>
        <p:spPr bwMode="auto">
          <a:xfrm>
            <a:off x="1323400" y="2286002"/>
            <a:ext cx="331082" cy="3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ône de propriété intellectuelle. Signe simple monochrome de la collection  de propriété intellectuelle. Icône de propriété intellectuelle pour le logo,  les modèles, la conception Web Image Vectorielle Stock - Alamy">
            <a:extLst>
              <a:ext uri="{FF2B5EF4-FFF2-40B4-BE49-F238E27FC236}">
                <a16:creationId xmlns:a16="http://schemas.microsoft.com/office/drawing/2014/main" id="{5419E49F-7D0C-8D9A-D994-D01C9DD91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2" t="25915" r="31920" b="34782"/>
          <a:stretch>
            <a:fillRect/>
          </a:stretch>
        </p:blipFill>
        <p:spPr bwMode="auto">
          <a:xfrm>
            <a:off x="1323400" y="5797508"/>
            <a:ext cx="340663" cy="3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947A3B0F-C7F3-AEC4-DE0B-29575447CCAA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99A6254-C400-BB6C-B7AA-C59B50D082D5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9F69799E-689F-88C6-59E9-8D9416680A70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1DF5C9-F7F2-6151-945E-C147AF9DA1E4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itre 3">
              <a:extLst>
                <a:ext uri="{FF2B5EF4-FFF2-40B4-BE49-F238E27FC236}">
                  <a16:creationId xmlns:a16="http://schemas.microsoft.com/office/drawing/2014/main" id="{B9C18166-2F51-642D-7A27-770FCA3A5330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4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L’INNOVATION</a:t>
              </a: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 &amp; SES AVANTAGES</a:t>
              </a:r>
              <a:endParaRPr kumimoji="0" lang="fr-FR" sz="2400" b="1" i="0" u="none" strike="noStrike" kern="1200" cap="all" spc="0" normalizeH="0" baseline="0" noProof="0" dirty="0">
                <a:ln>
                  <a:noFill/>
                </a:ln>
                <a:solidFill>
                  <a:srgbClr val="2F2A5C"/>
                </a:solidFill>
                <a:effectLst/>
                <a:uLnTx/>
                <a:uFillTx/>
                <a:latin typeface="Congenial Black" panose="02000503040000020004" pitchFamily="2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C25C243-9331-F0B1-DBBA-08FC051A13BD}"/>
              </a:ext>
            </a:extLst>
          </p:cNvPr>
          <p:cNvSpPr/>
          <p:nvPr/>
        </p:nvSpPr>
        <p:spPr>
          <a:xfrm>
            <a:off x="6311794" y="4891983"/>
            <a:ext cx="4949238" cy="1359729"/>
          </a:xfrm>
          <a:prstGeom prst="roundRect">
            <a:avLst>
              <a:gd name="adj" fmla="val 1826"/>
            </a:avLst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indent="0">
              <a:buNone/>
            </a:pPr>
            <a:r>
              <a:rPr lang="fr-FR" dirty="0">
                <a:solidFill>
                  <a:srgbClr val="FF8574"/>
                </a:solidFill>
                <a:latin typeface="Comfortaa" panose="00000500000000000000" pitchFamily="2" charset="0"/>
              </a:rPr>
              <a:t> </a:t>
            </a:r>
            <a:r>
              <a:rPr lang="fr-FR" dirty="0">
                <a:solidFill>
                  <a:schemeClr val="accent5"/>
                </a:solidFill>
                <a:latin typeface="Comfortaa" panose="00000500000000000000" pitchFamily="2" charset="0"/>
              </a:rPr>
              <a:t>&gt; Liberté d’exploitation de brevet/licence</a:t>
            </a:r>
          </a:p>
          <a:p>
            <a:pPr indent="0">
              <a:buNone/>
            </a:pPr>
            <a:r>
              <a:rPr lang="fr-FR" i="1" dirty="0">
                <a:solidFill>
                  <a:schemeClr val="accent5"/>
                </a:solidFill>
                <a:latin typeface="Comfortaa" panose="00000500000000000000" pitchFamily="2" charset="0"/>
              </a:rPr>
              <a:t>Expliquez</a:t>
            </a:r>
          </a:p>
          <a:p>
            <a:pPr indent="0">
              <a:buNone/>
            </a:pPr>
            <a:endParaRPr lang="fr-FR" i="1" dirty="0">
              <a:solidFill>
                <a:srgbClr val="FF8574"/>
              </a:solidFill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9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35">
            <a:extLst>
              <a:ext uri="{FF2B5EF4-FFF2-40B4-BE49-F238E27FC236}">
                <a16:creationId xmlns:a16="http://schemas.microsoft.com/office/drawing/2014/main" id="{49E91CEF-CC64-4E94-9D46-B38F2C1F5998}"/>
              </a:ext>
            </a:extLst>
          </p:cNvPr>
          <p:cNvSpPr txBox="1">
            <a:spLocks/>
          </p:cNvSpPr>
          <p:nvPr/>
        </p:nvSpPr>
        <p:spPr>
          <a:xfrm>
            <a:off x="1898032" y="3151749"/>
            <a:ext cx="2386400" cy="313601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Décrivez l’activité du concurrent.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srgbClr val="7F7F7F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Cible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Prix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Forces : 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Faiblesses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Clr>
                <a:prstClr val="black"/>
              </a:buClr>
              <a:buSzPct val="122222"/>
              <a:buNone/>
            </a:pPr>
            <a:r>
              <a:rPr lang="fr" sz="1467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Site web :</a:t>
            </a: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grpSp>
        <p:nvGrpSpPr>
          <p:cNvPr id="3" name="Shape 439">
            <a:extLst>
              <a:ext uri="{FF2B5EF4-FFF2-40B4-BE49-F238E27FC236}">
                <a16:creationId xmlns:a16="http://schemas.microsoft.com/office/drawing/2014/main" id="{3E2BAD2F-F7A7-49BB-83AE-ECC6BA7FC99B}"/>
              </a:ext>
            </a:extLst>
          </p:cNvPr>
          <p:cNvGrpSpPr/>
          <p:nvPr/>
        </p:nvGrpSpPr>
        <p:grpSpPr>
          <a:xfrm>
            <a:off x="2453427" y="2437018"/>
            <a:ext cx="578656" cy="563639"/>
            <a:chOff x="5916675" y="927975"/>
            <a:chExt cx="516350" cy="502950"/>
          </a:xfrm>
          <a:solidFill>
            <a:schemeClr val="accent5"/>
          </a:solidFill>
        </p:grpSpPr>
        <p:sp>
          <p:nvSpPr>
            <p:cNvPr id="4" name="Shape 440">
              <a:extLst>
                <a:ext uri="{FF2B5EF4-FFF2-40B4-BE49-F238E27FC236}">
                  <a16:creationId xmlns:a16="http://schemas.microsoft.com/office/drawing/2014/main" id="{811AC3C2-02D4-4B51-AD62-97A78478014A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grpFill/>
            <a:ln w="12175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5" name="Shape 441">
              <a:extLst>
                <a:ext uri="{FF2B5EF4-FFF2-40B4-BE49-F238E27FC236}">
                  <a16:creationId xmlns:a16="http://schemas.microsoft.com/office/drawing/2014/main" id="{60699D30-BA49-43FF-91E0-D0934E294AD7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grpFill/>
            <a:ln w="12175" cap="rnd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6" name="Shape 449">
            <a:extLst>
              <a:ext uri="{FF2B5EF4-FFF2-40B4-BE49-F238E27FC236}">
                <a16:creationId xmlns:a16="http://schemas.microsoft.com/office/drawing/2014/main" id="{7105E205-9A27-489D-9A22-0397E0F7A504}"/>
              </a:ext>
            </a:extLst>
          </p:cNvPr>
          <p:cNvGrpSpPr/>
          <p:nvPr/>
        </p:nvGrpSpPr>
        <p:grpSpPr>
          <a:xfrm>
            <a:off x="9205616" y="2310118"/>
            <a:ext cx="486368" cy="579103"/>
            <a:chOff x="3968275" y="4980625"/>
            <a:chExt cx="379975" cy="452425"/>
          </a:xfrm>
        </p:grpSpPr>
        <p:sp>
          <p:nvSpPr>
            <p:cNvPr id="7" name="Shape 450">
              <a:extLst>
                <a:ext uri="{FF2B5EF4-FFF2-40B4-BE49-F238E27FC236}">
                  <a16:creationId xmlns:a16="http://schemas.microsoft.com/office/drawing/2014/main" id="{A88A3B73-A843-4FFF-814C-30CF1CAADEBA}"/>
                </a:ext>
              </a:extLst>
            </p:cNvPr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8" name="Shape 451">
              <a:extLst>
                <a:ext uri="{FF2B5EF4-FFF2-40B4-BE49-F238E27FC236}">
                  <a16:creationId xmlns:a16="http://schemas.microsoft.com/office/drawing/2014/main" id="{31A38C69-C8C7-4E53-94F4-E844BAF9CE4B}"/>
                </a:ext>
              </a:extLst>
            </p:cNvPr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9" name="Shape 452">
              <a:extLst>
                <a:ext uri="{FF2B5EF4-FFF2-40B4-BE49-F238E27FC236}">
                  <a16:creationId xmlns:a16="http://schemas.microsoft.com/office/drawing/2014/main" id="{52BB9DE8-4F97-4D29-B4D3-61E535A1222C}"/>
                </a:ext>
              </a:extLst>
            </p:cNvPr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10" name="Shape 435">
            <a:extLst>
              <a:ext uri="{FF2B5EF4-FFF2-40B4-BE49-F238E27FC236}">
                <a16:creationId xmlns:a16="http://schemas.microsoft.com/office/drawing/2014/main" id="{4B51BF43-442A-4C41-9C76-9BF93208AD90}"/>
              </a:ext>
            </a:extLst>
          </p:cNvPr>
          <p:cNvSpPr txBox="1">
            <a:spLocks/>
          </p:cNvSpPr>
          <p:nvPr/>
        </p:nvSpPr>
        <p:spPr>
          <a:xfrm>
            <a:off x="1752624" y="1343450"/>
            <a:ext cx="2205141" cy="14191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marL="0" marR="0" lvl="0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76198" algn="ctr" defTabSz="609585">
              <a:buNone/>
            </a:pP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Concurrent 1</a:t>
            </a:r>
          </a:p>
          <a:p>
            <a:pPr indent="76198" algn="ctr" defTabSz="609585">
              <a:buNone/>
            </a:pPr>
            <a:r>
              <a:rPr lang="fr-FR" sz="1600" i="1" dirty="0">
                <a:solidFill>
                  <a:srgbClr val="7F7F7F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(Placez le logo à la place de l’icône)</a:t>
            </a:r>
          </a:p>
        </p:txBody>
      </p:sp>
      <p:sp>
        <p:nvSpPr>
          <p:cNvPr id="11" name="Shape 435">
            <a:extLst>
              <a:ext uri="{FF2B5EF4-FFF2-40B4-BE49-F238E27FC236}">
                <a16:creationId xmlns:a16="http://schemas.microsoft.com/office/drawing/2014/main" id="{99465CEA-B7C0-444E-AD3F-AE17DA1DC3F6}"/>
              </a:ext>
            </a:extLst>
          </p:cNvPr>
          <p:cNvSpPr txBox="1">
            <a:spLocks/>
          </p:cNvSpPr>
          <p:nvPr/>
        </p:nvSpPr>
        <p:spPr>
          <a:xfrm>
            <a:off x="5146692" y="1333497"/>
            <a:ext cx="1944316" cy="134299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marL="0" marR="0" lvl="0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76198" algn="ctr" defTabSz="609585">
              <a:buNone/>
            </a:pP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Concurrent 2</a:t>
            </a:r>
          </a:p>
          <a:p>
            <a:pPr indent="76198" algn="ctr" defTabSz="609585">
              <a:buNone/>
            </a:pPr>
            <a:r>
              <a:rPr lang="fr-FR" sz="1600" i="1" dirty="0">
                <a:solidFill>
                  <a:srgbClr val="7F7F7F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(Placez le logo à la place de l’icône)</a:t>
            </a:r>
          </a:p>
        </p:txBody>
      </p:sp>
      <p:sp>
        <p:nvSpPr>
          <p:cNvPr id="12" name="Shape 435">
            <a:extLst>
              <a:ext uri="{FF2B5EF4-FFF2-40B4-BE49-F238E27FC236}">
                <a16:creationId xmlns:a16="http://schemas.microsoft.com/office/drawing/2014/main" id="{A3784F31-8C20-44E6-9C7F-0CF7B0484B12}"/>
              </a:ext>
            </a:extLst>
          </p:cNvPr>
          <p:cNvSpPr txBox="1">
            <a:spLocks/>
          </p:cNvSpPr>
          <p:nvPr/>
        </p:nvSpPr>
        <p:spPr>
          <a:xfrm>
            <a:off x="8546905" y="1292186"/>
            <a:ext cx="2035370" cy="12032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lvl1pPr marL="0" marR="0" lvl="0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57150" algn="l" defTabSz="4572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900" b="0" i="0" u="none" strike="noStrike" kern="1200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76198" algn="ctr" defTabSz="609585">
              <a:buNone/>
            </a:pPr>
            <a:r>
              <a:rPr lang="fr-FR" sz="1600" b="1" dirty="0">
                <a:solidFill>
                  <a:srgbClr val="1C1A3D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Concurrent 3</a:t>
            </a:r>
          </a:p>
          <a:p>
            <a:pPr indent="76198" algn="ctr" defTabSz="609585">
              <a:buNone/>
            </a:pPr>
            <a:r>
              <a:rPr lang="fr-FR" sz="1600" i="1" dirty="0">
                <a:solidFill>
                  <a:srgbClr val="7F7F7F"/>
                </a:solidFill>
                <a:latin typeface="Comfortaa" panose="00000500000000000000" pitchFamily="2" charset="0"/>
                <a:ea typeface="Rubik Regular"/>
                <a:cs typeface="Rubik Regular"/>
              </a:rPr>
              <a:t>(Placez le logo à la place de l’icône)</a:t>
            </a:r>
          </a:p>
        </p:txBody>
      </p:sp>
      <p:sp>
        <p:nvSpPr>
          <p:cNvPr id="13" name="Shape 435">
            <a:extLst>
              <a:ext uri="{FF2B5EF4-FFF2-40B4-BE49-F238E27FC236}">
                <a16:creationId xmlns:a16="http://schemas.microsoft.com/office/drawing/2014/main" id="{FCCE0F0E-0B3E-4303-86EC-1AA53AB690CA}"/>
              </a:ext>
            </a:extLst>
          </p:cNvPr>
          <p:cNvSpPr txBox="1">
            <a:spLocks/>
          </p:cNvSpPr>
          <p:nvPr/>
        </p:nvSpPr>
        <p:spPr>
          <a:xfrm>
            <a:off x="5108592" y="3151749"/>
            <a:ext cx="2386400" cy="320460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Décrivez l’activité du concurrent.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srgbClr val="7F7F7F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Cible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Prix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Forces : 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Faiblesses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Clr>
                <a:prstClr val="black"/>
              </a:buClr>
              <a:buSzPct val="122222"/>
              <a:buNone/>
            </a:pPr>
            <a:r>
              <a:rPr lang="fr" sz="1467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Site web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sp>
        <p:nvSpPr>
          <p:cNvPr id="14" name="Shape 435">
            <a:extLst>
              <a:ext uri="{FF2B5EF4-FFF2-40B4-BE49-F238E27FC236}">
                <a16:creationId xmlns:a16="http://schemas.microsoft.com/office/drawing/2014/main" id="{A4498A79-6E9B-4625-9C78-11E8DDF6E0FD}"/>
              </a:ext>
            </a:extLst>
          </p:cNvPr>
          <p:cNvSpPr txBox="1">
            <a:spLocks/>
          </p:cNvSpPr>
          <p:nvPr/>
        </p:nvSpPr>
        <p:spPr>
          <a:xfrm>
            <a:off x="8373339" y="3137531"/>
            <a:ext cx="2386400" cy="3204601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  <a:cs typeface="Rubik Regular"/>
                <a:sym typeface="Arial"/>
              </a:rPr>
              <a:t>Décrivez l’activité du concurrent.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srgbClr val="7F7F7F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Cible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Prix :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Forces : </a:t>
            </a:r>
          </a:p>
          <a:p>
            <a:pPr marL="457189" indent="-457189" defTabSz="609585">
              <a:spcBef>
                <a:spcPts val="0"/>
              </a:spcBef>
              <a:buNone/>
            </a:pPr>
            <a:r>
              <a:rPr lang="fr" sz="1467" dirty="0">
                <a:solidFill>
                  <a:srgbClr val="7F7F7F"/>
                </a:solidFill>
                <a:latin typeface="Comfortaa" panose="00000500000000000000" pitchFamily="2" charset="0"/>
                <a:cs typeface="Rubik Regular"/>
                <a:sym typeface="Arial"/>
              </a:rPr>
              <a:t>Faiblesses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  <a:p>
            <a:pPr marL="457189" indent="-457189" defTabSz="609585">
              <a:spcBef>
                <a:spcPts val="0"/>
              </a:spcBef>
              <a:buClr>
                <a:prstClr val="black"/>
              </a:buClr>
              <a:buSzPct val="122222"/>
              <a:buNone/>
            </a:pPr>
            <a:r>
              <a:rPr lang="fr" sz="1467" dirty="0">
                <a:solidFill>
                  <a:srgbClr val="1F497D"/>
                </a:solidFill>
                <a:latin typeface="Comfortaa" panose="00000500000000000000" pitchFamily="2" charset="0"/>
                <a:cs typeface="Rubik Regular"/>
                <a:sym typeface="Arial"/>
              </a:rPr>
              <a:t>Site web :</a:t>
            </a:r>
          </a:p>
          <a:p>
            <a:pPr marL="457189" indent="-457189" defTabSz="609585">
              <a:spcBef>
                <a:spcPts val="0"/>
              </a:spcBef>
              <a:buNone/>
            </a:pPr>
            <a:endParaRPr lang="fr" sz="1467" dirty="0">
              <a:solidFill>
                <a:prstClr val="black"/>
              </a:solidFill>
              <a:latin typeface="Comfortaa" panose="00000500000000000000" pitchFamily="2" charset="0"/>
              <a:cs typeface="Rubik Regular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4B76126-2944-4DC2-A14D-78144B1CB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75" y="1497567"/>
            <a:ext cx="211714" cy="211341"/>
          </a:xfrm>
          <a:prstGeom prst="chevron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51348C-B5F5-4A5F-808C-F444BCF5E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48" y="1483349"/>
            <a:ext cx="211714" cy="211341"/>
          </a:xfrm>
          <a:prstGeom prst="chevron">
            <a:avLst/>
          </a:prstGeom>
        </p:spPr>
      </p:pic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714D9D99-D3AF-4C09-BBF3-D73C7FC93B12}"/>
              </a:ext>
            </a:extLst>
          </p:cNvPr>
          <p:cNvSpPr/>
          <p:nvPr/>
        </p:nvSpPr>
        <p:spPr>
          <a:xfrm>
            <a:off x="5143588" y="1497567"/>
            <a:ext cx="211714" cy="212413"/>
          </a:xfrm>
          <a:prstGeom prst="chevron">
            <a:avLst/>
          </a:prstGeom>
          <a:solidFill>
            <a:srgbClr val="2F2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Comfortaa" panose="00000500000000000000" pitchFamily="2" charset="0"/>
            </a:endParaRPr>
          </a:p>
        </p:txBody>
      </p:sp>
      <p:grpSp>
        <p:nvGrpSpPr>
          <p:cNvPr id="36" name="Shape 442">
            <a:extLst>
              <a:ext uri="{FF2B5EF4-FFF2-40B4-BE49-F238E27FC236}">
                <a16:creationId xmlns:a16="http://schemas.microsoft.com/office/drawing/2014/main" id="{15B1D37D-7BD6-4D40-84DE-0DDB9DF592D4}"/>
              </a:ext>
            </a:extLst>
          </p:cNvPr>
          <p:cNvGrpSpPr/>
          <p:nvPr/>
        </p:nvGrpSpPr>
        <p:grpSpPr>
          <a:xfrm>
            <a:off x="5856810" y="2426554"/>
            <a:ext cx="524079" cy="524079"/>
            <a:chOff x="5941025" y="3634400"/>
            <a:chExt cx="467650" cy="467650"/>
          </a:xfrm>
        </p:grpSpPr>
        <p:sp>
          <p:nvSpPr>
            <p:cNvPr id="37" name="Shape 443">
              <a:extLst>
                <a:ext uri="{FF2B5EF4-FFF2-40B4-BE49-F238E27FC236}">
                  <a16:creationId xmlns:a16="http://schemas.microsoft.com/office/drawing/2014/main" id="{6E628762-4332-41F5-BAF3-ABDA7BDBE9D0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38" name="Shape 444">
              <a:extLst>
                <a:ext uri="{FF2B5EF4-FFF2-40B4-BE49-F238E27FC236}">
                  <a16:creationId xmlns:a16="http://schemas.microsoft.com/office/drawing/2014/main" id="{106C011B-FBF0-49B0-A0B9-AA097CCA8A6F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39" name="Shape 445">
              <a:extLst>
                <a:ext uri="{FF2B5EF4-FFF2-40B4-BE49-F238E27FC236}">
                  <a16:creationId xmlns:a16="http://schemas.microsoft.com/office/drawing/2014/main" id="{357E4FC3-972D-4D18-A4A7-87E6607CA7A5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40" name="Shape 446">
              <a:extLst>
                <a:ext uri="{FF2B5EF4-FFF2-40B4-BE49-F238E27FC236}">
                  <a16:creationId xmlns:a16="http://schemas.microsoft.com/office/drawing/2014/main" id="{806C6CB8-72FF-4FFF-867D-C1F0B4CA76D2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41" name="Shape 447">
              <a:extLst>
                <a:ext uri="{FF2B5EF4-FFF2-40B4-BE49-F238E27FC236}">
                  <a16:creationId xmlns:a16="http://schemas.microsoft.com/office/drawing/2014/main" id="{A8561AAE-32CF-45E9-A879-0720C61D54DF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  <p:sp>
          <p:nvSpPr>
            <p:cNvPr id="42" name="Shape 448">
              <a:extLst>
                <a:ext uri="{FF2B5EF4-FFF2-40B4-BE49-F238E27FC236}">
                  <a16:creationId xmlns:a16="http://schemas.microsoft.com/office/drawing/2014/main" id="{A4968661-11FC-4106-BAF6-A47054678999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 dirty="0">
                <a:solidFill>
                  <a:srgbClr val="000000"/>
                </a:solidFill>
                <a:latin typeface="Comfortaa" panose="000005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787B9CF-70C3-469E-95DF-FB993CE978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2A55E2-CE0C-431E-960B-849880DFD953}" type="slidenum">
              <a:rPr lang="fr-FR" smtClean="0">
                <a:latin typeface="Comfortaa" panose="00000500000000000000" pitchFamily="2" charset="0"/>
              </a:rPr>
              <a:pPr/>
              <a:t>9</a:t>
            </a:fld>
            <a:endParaRPr lang="fr-FR" dirty="0">
              <a:latin typeface="Comfortaa" panose="00000500000000000000" pitchFamily="2" charset="0"/>
            </a:endParaRP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297C6C42-1CEB-3262-E6C5-80006BE7400F}"/>
              </a:ext>
            </a:extLst>
          </p:cNvPr>
          <p:cNvSpPr txBox="1">
            <a:spLocks/>
          </p:cNvSpPr>
          <p:nvPr/>
        </p:nvSpPr>
        <p:spPr>
          <a:xfrm>
            <a:off x="-1510750" y="65451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>
                <a:solidFill>
                  <a:prstClr val="black">
                    <a:lumMod val="65000"/>
                    <a:lumOff val="35000"/>
                  </a:prstClr>
                </a:solidFill>
                <a:latin typeface="Comfortaa" panose="00000500000000000000" pitchFamily="2" charset="0"/>
              </a:rPr>
              <a:t>Confidentiel</a:t>
            </a:r>
            <a:endParaRPr lang="fr-FR" i="1" dirty="0">
              <a:solidFill>
                <a:prstClr val="black">
                  <a:lumMod val="65000"/>
                  <a:lumOff val="35000"/>
                </a:prstClr>
              </a:solidFill>
              <a:latin typeface="Comfortaa" panose="00000500000000000000" pitchFamily="2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4EFCE26-37C2-0EFE-0D13-BBDF7BD4BC17}"/>
              </a:ext>
            </a:extLst>
          </p:cNvPr>
          <p:cNvGrpSpPr/>
          <p:nvPr/>
        </p:nvGrpSpPr>
        <p:grpSpPr>
          <a:xfrm>
            <a:off x="3366620" y="90288"/>
            <a:ext cx="6427375" cy="859315"/>
            <a:chOff x="3366620" y="90288"/>
            <a:chExt cx="6427375" cy="859315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9B11D63C-C221-829A-C6D3-FC3302C80209}"/>
                </a:ext>
              </a:extLst>
            </p:cNvPr>
            <p:cNvGrpSpPr/>
            <p:nvPr/>
          </p:nvGrpSpPr>
          <p:grpSpPr>
            <a:xfrm>
              <a:off x="3366620" y="90288"/>
              <a:ext cx="6427375" cy="859315"/>
              <a:chOff x="359010" y="184370"/>
              <a:chExt cx="8254837" cy="615694"/>
            </a:xfrm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6BEB2AB3-3159-0FA1-8927-ACF7F47B4444}"/>
                  </a:ext>
                </a:extLst>
              </p:cNvPr>
              <p:cNvSpPr/>
              <p:nvPr userDrawn="1"/>
            </p:nvSpPr>
            <p:spPr>
              <a:xfrm flipH="1">
                <a:off x="6172284" y="184370"/>
                <a:ext cx="2441563" cy="615552"/>
              </a:xfrm>
              <a:custGeom>
                <a:avLst/>
                <a:gdLst>
                  <a:gd name="connsiteX0" fmla="*/ 0 w 1613797"/>
                  <a:gd name="connsiteY0" fmla="*/ 0 h 344420"/>
                  <a:gd name="connsiteX1" fmla="*/ 1613797 w 1613797"/>
                  <a:gd name="connsiteY1" fmla="*/ 0 h 344420"/>
                  <a:gd name="connsiteX2" fmla="*/ 1613797 w 1613797"/>
                  <a:gd name="connsiteY2" fmla="*/ 344420 h 344420"/>
                  <a:gd name="connsiteX3" fmla="*/ 318601 w 1613797"/>
                  <a:gd name="connsiteY3" fmla="*/ 344420 h 344420"/>
                  <a:gd name="connsiteX4" fmla="*/ 0 w 1613797"/>
                  <a:gd name="connsiteY4" fmla="*/ 25820 h 34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3797" h="344420">
                    <a:moveTo>
                      <a:pt x="0" y="0"/>
                    </a:moveTo>
                    <a:lnTo>
                      <a:pt x="1613797" y="0"/>
                    </a:lnTo>
                    <a:lnTo>
                      <a:pt x="1613797" y="344420"/>
                    </a:lnTo>
                    <a:lnTo>
                      <a:pt x="318601" y="344420"/>
                    </a:lnTo>
                    <a:cubicBezTo>
                      <a:pt x="142642" y="344420"/>
                      <a:pt x="0" y="201778"/>
                      <a:pt x="0" y="25820"/>
                    </a:cubicBezTo>
                    <a:close/>
                  </a:path>
                </a:pathLst>
              </a:cu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3C6891E-0B85-1A4B-0FF0-7414A40BC9E8}"/>
                  </a:ext>
                </a:extLst>
              </p:cNvPr>
              <p:cNvSpPr/>
              <p:nvPr userDrawn="1"/>
            </p:nvSpPr>
            <p:spPr>
              <a:xfrm flipH="1">
                <a:off x="359010" y="184512"/>
                <a:ext cx="5821448" cy="615552"/>
              </a:xfrm>
              <a:prstGeom prst="rect">
                <a:avLst/>
              </a:prstGeom>
              <a:solidFill>
                <a:srgbClr val="D1F3FB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21600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itre 3">
              <a:extLst>
                <a:ext uri="{FF2B5EF4-FFF2-40B4-BE49-F238E27FC236}">
                  <a16:creationId xmlns:a16="http://schemas.microsoft.com/office/drawing/2014/main" id="{6CE41737-1F0B-9D28-058E-2952077CB227}"/>
                </a:ext>
              </a:extLst>
            </p:cNvPr>
            <p:cNvSpPr txBox="1">
              <a:spLocks/>
            </p:cNvSpPr>
            <p:nvPr/>
          </p:nvSpPr>
          <p:spPr>
            <a:xfrm>
              <a:off x="3661316" y="231949"/>
              <a:ext cx="5910067" cy="615552"/>
            </a:xfrm>
            <a:prstGeom prst="rect">
              <a:avLst/>
            </a:prstGeom>
          </p:spPr>
          <p:txBody>
            <a:bodyPr vert="horz" lIns="0" tIns="36000" rIns="36000" bIns="36000" rtlCol="0" anchor="ctr">
              <a:noAutofit/>
            </a:bodyPr>
            <a:lstStyle>
              <a:lvl1pPr algn="l" defTabSz="1219140" rtl="0" eaLnBrk="1" latinLnBrk="0" hangingPunct="1">
                <a:spcBef>
                  <a:spcPct val="0"/>
                </a:spcBef>
                <a:buNone/>
                <a:defRPr sz="3733" b="1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R="0" lvl="0" defTabSz="121914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2400" dirty="0">
                  <a:solidFill>
                    <a:srgbClr val="2F2A5C"/>
                  </a:solidFill>
                  <a:latin typeface="Congenial Black" panose="02000503040000020004" pitchFamily="2" charset="0"/>
                </a:rPr>
                <a:t>5 –</a:t>
              </a:r>
              <a:r>
                <a:rPr kumimoji="0" lang="fr-FR" sz="2400" b="1" i="0" u="none" strike="noStrike" kern="1200" cap="all" spc="0" normalizeH="0" baseline="0" noProof="0" dirty="0">
                  <a:ln>
                    <a:noFill/>
                  </a:ln>
                  <a:solidFill>
                    <a:srgbClr val="2F2A5C"/>
                  </a:solidFill>
                  <a:effectLst/>
                  <a:uLnTx/>
                  <a:uFillTx/>
                  <a:latin typeface="Congenial Black" panose="02000503040000020004" pitchFamily="2" charset="0"/>
                  <a:ea typeface="+mj-ea"/>
                  <a:cs typeface="Arial" panose="020B0604020202020204" pitchFamily="34" charset="0"/>
                </a:rPr>
                <a:t> LA CONCURRENCE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7278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2026ef-2908-4222-a1ac-ae2fdf555f7b" xsi:nil="true"/>
    <lcf76f155ced4ddcb4097134ff3c332f xmlns="0c8a4dba-4e69-4a9a-a924-263b61fa424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1AC0D4D642A40B9BE3062CC759233" ma:contentTypeVersion="13" ma:contentTypeDescription="Crée un document." ma:contentTypeScope="" ma:versionID="1578565e7d4d3c0b1419b68121584132">
  <xsd:schema xmlns:xsd="http://www.w3.org/2001/XMLSchema" xmlns:xs="http://www.w3.org/2001/XMLSchema" xmlns:p="http://schemas.microsoft.com/office/2006/metadata/properties" xmlns:ns2="0c8a4dba-4e69-4a9a-a924-263b61fa4246" xmlns:ns3="bd2026ef-2908-4222-a1ac-ae2fdf555f7b" targetNamespace="http://schemas.microsoft.com/office/2006/metadata/properties" ma:root="true" ma:fieldsID="cb124ad6e61c9bda88c8b460f388f41a" ns2:_="" ns3:_="">
    <xsd:import namespace="0c8a4dba-4e69-4a9a-a924-263b61fa4246"/>
    <xsd:import namespace="bd2026ef-2908-4222-a1ac-ae2fdf555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a4dba-4e69-4a9a-a924-263b61fa4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b7ed68f4-abca-4326-a0e5-e1deb98118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026ef-2908-4222-a1ac-ae2fdf555f7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ecadee8-6ba7-4005-a13b-8d56addadc6f}" ma:internalName="TaxCatchAll" ma:showField="CatchAllData" ma:web="bd2026ef-2908-4222-a1ac-ae2fdf555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FA09D6-9054-4BBE-B5BB-B115A2FA065E}">
  <ds:schemaRefs>
    <ds:schemaRef ds:uri="http://schemas.microsoft.com/office/2006/metadata/properties"/>
    <ds:schemaRef ds:uri="http://schemas.microsoft.com/office/infopath/2007/PartnerControls"/>
    <ds:schemaRef ds:uri="bd2026ef-2908-4222-a1ac-ae2fdf555f7b"/>
    <ds:schemaRef ds:uri="0c8a4dba-4e69-4a9a-a924-263b61fa4246"/>
  </ds:schemaRefs>
</ds:datastoreItem>
</file>

<file path=customXml/itemProps2.xml><?xml version="1.0" encoding="utf-8"?>
<ds:datastoreItem xmlns:ds="http://schemas.openxmlformats.org/officeDocument/2006/customXml" ds:itemID="{755EA330-159D-4067-8719-F7E9DDE254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BD4C7-830A-4980-9DC4-914B797A1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a4dba-4e69-4a9a-a924-263b61fa4246"/>
    <ds:schemaRef ds:uri="bd2026ef-2908-4222-a1ac-ae2fdf555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1088</Words>
  <Application>Microsoft Office PowerPoint</Application>
  <PresentationFormat>Grand écran</PresentationFormat>
  <Paragraphs>283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Candidature Promotion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Célia BERGOUGNOUX</dc:creator>
  <cp:lastModifiedBy>Pierre COUTURIER</cp:lastModifiedBy>
  <cp:revision>87</cp:revision>
  <dcterms:created xsi:type="dcterms:W3CDTF">2023-01-26T15:34:04Z</dcterms:created>
  <dcterms:modified xsi:type="dcterms:W3CDTF">2025-07-07T08:47:17Z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0x010100BD91AC0D4D642A40B9BE3062CC759233</vt:lpwstr>
  </property>
  <property fmtid="{D5CDD505-2E9C-101B-9397-08002B2CF9AE}" pid="3" name="Order">
    <vt:r8>1091400</vt:r8>
  </property>
</Properties>
</file>